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tags/tag5.xml" ContentType="application/vnd.openxmlformats-officedocument.presentationml.tags+xml"/>
  <Override PartName="/ppt/notesSlides/notesSlide6.xml" ContentType="application/vnd.openxmlformats-officedocument.presentationml.notesSlide+xml"/>
  <Override PartName="/ppt/tags/tag6.xml" ContentType="application/vnd.openxmlformats-officedocument.presentationml.tags+xml"/>
  <Override PartName="/ppt/notesSlides/notesSlide7.xml" ContentType="application/vnd.openxmlformats-officedocument.presentationml.notesSlide+xml"/>
  <Override PartName="/ppt/tags/tag7.xml" ContentType="application/vnd.openxmlformats-officedocument.presentationml.tags+xml"/>
  <Override PartName="/ppt/notesSlides/notesSlide8.xml" ContentType="application/vnd.openxmlformats-officedocument.presentationml.notesSlide+xml"/>
  <Override PartName="/ppt/tags/tag8.xml" ContentType="application/vnd.openxmlformats-officedocument.presentationml.tags+xml"/>
  <Override PartName="/ppt/notesSlides/notesSlide9.xml" ContentType="application/vnd.openxmlformats-officedocument.presentationml.notesSlide+xml"/>
  <Override PartName="/ppt/tags/tag9.xml" ContentType="application/vnd.openxmlformats-officedocument.presentationml.tags+xml"/>
  <Override PartName="/ppt/notesSlides/notesSlide10.xml" ContentType="application/vnd.openxmlformats-officedocument.presentationml.notesSlide+xml"/>
  <Override PartName="/ppt/tags/tag10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11.xml" ContentType="application/vnd.openxmlformats-officedocument.presentationml.tags+xml"/>
  <Override PartName="/ppt/notesSlides/notesSlide13.xml" ContentType="application/vnd.openxmlformats-officedocument.presentationml.notesSlide+xml"/>
  <Override PartName="/ppt/tags/tag12.xml" ContentType="application/vnd.openxmlformats-officedocument.presentationml.tags+xml"/>
  <Override PartName="/ppt/notesSlides/notesSlide14.xml" ContentType="application/vnd.openxmlformats-officedocument.presentationml.notesSlide+xml"/>
  <Override PartName="/ppt/tags/tag13.xml" ContentType="application/vnd.openxmlformats-officedocument.presentationml.tags+xml"/>
  <Override PartName="/ppt/notesSlides/notesSlide15.xml" ContentType="application/vnd.openxmlformats-officedocument.presentationml.notesSlide+xml"/>
  <Override PartName="/ppt/tags/tag14.xml" ContentType="application/vnd.openxmlformats-officedocument.presentationml.tags+xml"/>
  <Override PartName="/ppt/notesSlides/notesSlide16.xml" ContentType="application/vnd.openxmlformats-officedocument.presentationml.notesSlide+xml"/>
  <Override PartName="/ppt/tags/tag15.xml" ContentType="application/vnd.openxmlformats-officedocument.presentationml.tags+xml"/>
  <Override PartName="/ppt/notesSlides/notesSlide17.xml" ContentType="application/vnd.openxmlformats-officedocument.presentationml.notesSlide+xml"/>
  <Override PartName="/ppt/tags/tag16.xml" ContentType="application/vnd.openxmlformats-officedocument.presentationml.tags+xml"/>
  <Override PartName="/ppt/notesSlides/notesSlide18.xml" ContentType="application/vnd.openxmlformats-officedocument.presentationml.notesSlide+xml"/>
  <Override PartName="/ppt/tags/tag17.xml" ContentType="application/vnd.openxmlformats-officedocument.presentationml.tags+xml"/>
  <Override PartName="/ppt/notesSlides/notesSlide19.xml" ContentType="application/vnd.openxmlformats-officedocument.presentationml.notesSlide+xml"/>
  <Override PartName="/ppt/tags/tag18.xml" ContentType="application/vnd.openxmlformats-officedocument.presentationml.tags+xml"/>
  <Override PartName="/ppt/notesSlides/notesSlide20.xml" ContentType="application/vnd.openxmlformats-officedocument.presentationml.notesSlide+xml"/>
  <Override PartName="/ppt/tags/tag19.xml" ContentType="application/vnd.openxmlformats-officedocument.presentationml.tags+xml"/>
  <Override PartName="/ppt/notesSlides/notesSlide21.xml" ContentType="application/vnd.openxmlformats-officedocument.presentationml.notesSlide+xml"/>
  <Override PartName="/ppt/tags/tag20.xml" ContentType="application/vnd.openxmlformats-officedocument.presentationml.tags+xml"/>
  <Override PartName="/ppt/notesSlides/notesSlide22.xml" ContentType="application/vnd.openxmlformats-officedocument.presentationml.notesSlide+xml"/>
  <Override PartName="/ppt/tags/tag21.xml" ContentType="application/vnd.openxmlformats-officedocument.presentationml.tags+xml"/>
  <Override PartName="/ppt/notesSlides/notesSlide23.xml" ContentType="application/vnd.openxmlformats-officedocument.presentationml.notesSlide+xml"/>
  <Override PartName="/ppt/tags/tag22.xml" ContentType="application/vnd.openxmlformats-officedocument.presentationml.tags+xml"/>
  <Override PartName="/ppt/notesSlides/notesSlide24.xml" ContentType="application/vnd.openxmlformats-officedocument.presentationml.notesSlide+xml"/>
  <Override PartName="/ppt/tags/tag23.xml" ContentType="application/vnd.openxmlformats-officedocument.presentationml.tags+xml"/>
  <Override PartName="/ppt/notesSlides/notesSlide25.xml" ContentType="application/vnd.openxmlformats-officedocument.presentationml.notesSlide+xml"/>
  <Override PartName="/ppt/tags/tag24.xml" ContentType="application/vnd.openxmlformats-officedocument.presentationml.tags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tags/tag25.xml" ContentType="application/vnd.openxmlformats-officedocument.presentationml.tags+xml"/>
  <Override PartName="/ppt/notesSlides/notesSlide28.xml" ContentType="application/vnd.openxmlformats-officedocument.presentationml.notesSlide+xml"/>
  <Override PartName="/ppt/tags/tag26.xml" ContentType="application/vnd.openxmlformats-officedocument.presentationml.tags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tags/tag27.xml" ContentType="application/vnd.openxmlformats-officedocument.presentationml.tags+xml"/>
  <Override PartName="/ppt/notesSlides/notesSlide31.xml" ContentType="application/vnd.openxmlformats-officedocument.presentationml.notesSlide+xml"/>
  <Override PartName="/ppt/tags/tag28.xml" ContentType="application/vnd.openxmlformats-officedocument.presentationml.tags+xml"/>
  <Override PartName="/ppt/notesSlides/notesSlide32.xml" ContentType="application/vnd.openxmlformats-officedocument.presentationml.notesSlide+xml"/>
  <Override PartName="/ppt/tags/tag29.xml" ContentType="application/vnd.openxmlformats-officedocument.presentationml.tags+xml"/>
  <Override PartName="/ppt/notesSlides/notesSlide33.xml" ContentType="application/vnd.openxmlformats-officedocument.presentationml.notesSlide+xml"/>
  <Override PartName="/ppt/tags/tag30.xml" ContentType="application/vnd.openxmlformats-officedocument.presentationml.tags+xml"/>
  <Override PartName="/ppt/notesSlides/notesSlide34.xml" ContentType="application/vnd.openxmlformats-officedocument.presentationml.notesSlide+xml"/>
  <Override PartName="/ppt/tags/tag31.xml" ContentType="application/vnd.openxmlformats-officedocument.presentationml.tags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8"/>
  </p:notesMasterIdLst>
  <p:handoutMasterIdLst>
    <p:handoutMasterId r:id="rId39"/>
  </p:handoutMasterIdLst>
  <p:sldIdLst>
    <p:sldId id="401" r:id="rId2"/>
    <p:sldId id="420" r:id="rId3"/>
    <p:sldId id="422" r:id="rId4"/>
    <p:sldId id="423" r:id="rId5"/>
    <p:sldId id="352" r:id="rId6"/>
    <p:sldId id="405" r:id="rId7"/>
    <p:sldId id="402" r:id="rId8"/>
    <p:sldId id="403" r:id="rId9"/>
    <p:sldId id="404" r:id="rId10"/>
    <p:sldId id="407" r:id="rId11"/>
    <p:sldId id="424" r:id="rId12"/>
    <p:sldId id="319" r:id="rId13"/>
    <p:sldId id="428" r:id="rId14"/>
    <p:sldId id="429" r:id="rId15"/>
    <p:sldId id="387" r:id="rId16"/>
    <p:sldId id="427" r:id="rId17"/>
    <p:sldId id="426" r:id="rId18"/>
    <p:sldId id="425" r:id="rId19"/>
    <p:sldId id="411" r:id="rId20"/>
    <p:sldId id="430" r:id="rId21"/>
    <p:sldId id="410" r:id="rId22"/>
    <p:sldId id="431" r:id="rId23"/>
    <p:sldId id="412" r:id="rId24"/>
    <p:sldId id="432" r:id="rId25"/>
    <p:sldId id="413" r:id="rId26"/>
    <p:sldId id="433" r:id="rId27"/>
    <p:sldId id="419" r:id="rId28"/>
    <p:sldId id="382" r:id="rId29"/>
    <p:sldId id="417" r:id="rId30"/>
    <p:sldId id="348" r:id="rId31"/>
    <p:sldId id="371" r:id="rId32"/>
    <p:sldId id="375" r:id="rId33"/>
    <p:sldId id="396" r:id="rId34"/>
    <p:sldId id="397" r:id="rId35"/>
    <p:sldId id="398" r:id="rId36"/>
    <p:sldId id="297" r:id="rId3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  <a:srgbClr val="ED028C"/>
    <a:srgbClr val="4F81BD"/>
    <a:srgbClr val="52A864"/>
    <a:srgbClr val="C0504D"/>
    <a:srgbClr val="9BBB59"/>
    <a:srgbClr val="D9D9D9"/>
    <a:srgbClr val="7F7F7F"/>
    <a:srgbClr val="F3F3F3"/>
    <a:srgbClr val="5959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448" autoAdjust="0"/>
    <p:restoredTop sz="87589" autoAdjust="0"/>
  </p:normalViewPr>
  <p:slideViewPr>
    <p:cSldViewPr snapToGrid="0" snapToObjects="1">
      <p:cViewPr varScale="1">
        <p:scale>
          <a:sx n="78" d="100"/>
          <a:sy n="78" d="100"/>
        </p:scale>
        <p:origin x="368" y="18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3989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72" d="100"/>
          <a:sy n="72" d="100"/>
        </p:scale>
        <p:origin x="2384" y="21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0502FE-9651-462C-9BEF-4571B42052F4}" type="datetimeFigureOut">
              <a:rPr lang="en-US" smtClean="0"/>
              <a:t>10/10/21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3C6D0B-9D15-4C2D-BE5B-55DF077754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2117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5E8B7A-4F31-2947-8211-CDBEAC3CB69B}" type="datetimeFigureOut">
              <a:rPr lang="en-US" smtClean="0"/>
              <a:t>10/10/21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7E1F3F-9400-6E40-BBF6-14F7EEFA2C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9295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Shape 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7E1F3F-9400-6E40-BBF6-14F7EEFA2C6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9872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7E1F3F-9400-6E40-BBF6-14F7EEFA2C6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6109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7E1F3F-9400-6E40-BBF6-14F7EEFA2C6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7624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7E1F3F-9400-6E40-BBF6-14F7EEFA2C6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1086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7E1F3F-9400-6E40-BBF6-14F7EEFA2C6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9375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7E1F3F-9400-6E40-BBF6-14F7EEFA2C6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4350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7E1F3F-9400-6E40-BBF6-14F7EEFA2C6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1157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7E1F3F-9400-6E40-BBF6-14F7EEFA2C6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20706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7E1F3F-9400-6E40-BBF6-14F7EEFA2C6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2154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7E1F3F-9400-6E40-BBF6-14F7EEFA2C6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1895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7E1F3F-9400-6E40-BBF6-14F7EEFA2C6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0996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7E1F3F-9400-6E40-BBF6-14F7EEFA2C6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50111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7E1F3F-9400-6E40-BBF6-14F7EEFA2C6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18490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7E1F3F-9400-6E40-BBF6-14F7EEFA2C6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71081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7E1F3F-9400-6E40-BBF6-14F7EEFA2C6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77742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dirty="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7E1F3F-9400-6E40-BBF6-14F7EEFA2C6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71428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7E1F3F-9400-6E40-BBF6-14F7EEFA2C6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11983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7E1F3F-9400-6E40-BBF6-14F7EEFA2C6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36715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7E1F3F-9400-6E40-BBF6-14F7EEFA2C6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64756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7E1F3F-9400-6E40-BBF6-14F7EEFA2C6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79517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7E1F3F-9400-6E40-BBF6-14F7EEFA2C6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5367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7E1F3F-9400-6E40-BBF6-14F7EEFA2C6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14107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7E1F3F-9400-6E40-BBF6-14F7EEFA2C6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82748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endParaRPr lang="en-US" sz="1200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7E1F3F-9400-6E40-BBF6-14F7EEFA2C6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94138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7E1F3F-9400-6E40-BBF6-14F7EEFA2C6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68367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7E1F3F-9400-6E40-BBF6-14F7EEFA2C6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39174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7E1F3F-9400-6E40-BBF6-14F7EEFA2C6D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10051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7E1F3F-9400-6E40-BBF6-14F7EEFA2C6D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96986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7E1F3F-9400-6E40-BBF6-14F7EEFA2C6D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977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7E1F3F-9400-6E40-BBF6-14F7EEFA2C6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8764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7E1F3F-9400-6E40-BBF6-14F7EEFA2C6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9578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7E1F3F-9400-6E40-BBF6-14F7EEFA2C6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7318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7E1F3F-9400-6E40-BBF6-14F7EEFA2C6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2150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7E1F3F-9400-6E40-BBF6-14F7EEFA2C6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2891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7E1F3F-9400-6E40-BBF6-14F7EEFA2C6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5497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>
            <a:lvl1pPr>
              <a:defRPr lang="en-US" b="1" dirty="0">
                <a:solidFill>
                  <a:srgbClr val="404040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noFill/>
        </p:spPr>
        <p:txBody>
          <a:bodyPr/>
          <a:lstStyle>
            <a:lvl1pPr marL="0" indent="0" algn="ctr">
              <a:buNone/>
              <a:defRPr>
                <a:solidFill>
                  <a:srgbClr val="595959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4487453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391683"/>
            <a:ext cx="10363200" cy="1470025"/>
          </a:xfrm>
        </p:spPr>
        <p:txBody>
          <a:bodyPr>
            <a:normAutofit/>
          </a:bodyPr>
          <a:lstStyle>
            <a:lvl1pPr>
              <a:defRPr lang="en-US" sz="3600" b="1" dirty="0">
                <a:solidFill>
                  <a:srgbClr val="595959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624408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632463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ctrTitle"/>
          </p:nvPr>
        </p:nvSpPr>
        <p:spPr>
          <a:xfrm>
            <a:off x="609600" y="274640"/>
            <a:ext cx="10972800" cy="1143000"/>
          </a:xfrm>
        </p:spPr>
        <p:txBody>
          <a:bodyPr/>
          <a:lstStyle>
            <a:lvl1pPr>
              <a:defRPr lang="en-US" b="1" dirty="0">
                <a:solidFill>
                  <a:srgbClr val="404040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0"/>
          </p:nvPr>
        </p:nvSpPr>
        <p:spPr>
          <a:xfrm>
            <a:off x="609600" y="1600202"/>
            <a:ext cx="10972800" cy="4336141"/>
          </a:xfrm>
        </p:spPr>
        <p:txBody>
          <a:bodyPr/>
          <a:lstStyle>
            <a:lvl1pPr>
              <a:defRPr b="1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197178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/>
          <p:cNvSpPr>
            <a:spLocks noGrp="1"/>
          </p:cNvSpPr>
          <p:nvPr>
            <p:ph idx="10"/>
          </p:nvPr>
        </p:nvSpPr>
        <p:spPr>
          <a:xfrm>
            <a:off x="609600" y="274640"/>
            <a:ext cx="10972800" cy="5661703"/>
          </a:xfrm>
        </p:spPr>
        <p:txBody>
          <a:bodyPr/>
          <a:lstStyle>
            <a:lvl1pPr>
              <a:defRPr b="1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680681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/>
          <p:cNvSpPr>
            <a:spLocks noGrp="1"/>
          </p:cNvSpPr>
          <p:nvPr>
            <p:ph idx="10"/>
          </p:nvPr>
        </p:nvSpPr>
        <p:spPr>
          <a:xfrm>
            <a:off x="609600" y="274640"/>
            <a:ext cx="5366657" cy="5661703"/>
          </a:xfrm>
        </p:spPr>
        <p:txBody>
          <a:bodyPr/>
          <a:lstStyle>
            <a:lvl1pPr>
              <a:defRPr b="1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1"/>
          </p:nvPr>
        </p:nvSpPr>
        <p:spPr>
          <a:xfrm>
            <a:off x="6180364" y="274639"/>
            <a:ext cx="5402036" cy="5661703"/>
          </a:xfrm>
        </p:spPr>
        <p:txBody>
          <a:bodyPr/>
          <a:lstStyle>
            <a:lvl1pPr>
              <a:defRPr b="1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197008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ctrTitle"/>
          </p:nvPr>
        </p:nvSpPr>
        <p:spPr>
          <a:xfrm>
            <a:off x="609600" y="274640"/>
            <a:ext cx="10972800" cy="1143000"/>
          </a:xfrm>
        </p:spPr>
        <p:txBody>
          <a:bodyPr/>
          <a:lstStyle>
            <a:lvl1pPr>
              <a:defRPr lang="en-US" b="1" dirty="0">
                <a:solidFill>
                  <a:srgbClr val="404040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366496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FAE4AB-4D17-4648-BFEC-FE2061F6C20C}" type="datetimeFigureOut">
              <a:rPr lang="en-US" smtClean="0"/>
              <a:t>10/10/21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69B511-6924-B64E-AD89-A690022009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2406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3" r:id="rId3"/>
    <p:sldLayoutId id="2147483661" r:id="rId4"/>
    <p:sldLayoutId id="2147483664" r:id="rId5"/>
    <p:sldLayoutId id="2147483665" r:id="rId6"/>
    <p:sldLayoutId id="2147483662" r:id="rId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humamalwassel.com/publication/tsp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jp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microsoft.com/office/2007/relationships/hdphoto" Target="../media/hdphoto9.wdp"/><Relationship Id="rId18" Type="http://schemas.openxmlformats.org/officeDocument/2006/relationships/image" Target="../media/image26.png"/><Relationship Id="rId26" Type="http://schemas.openxmlformats.org/officeDocument/2006/relationships/image" Target="../media/image32.png"/><Relationship Id="rId3" Type="http://schemas.openxmlformats.org/officeDocument/2006/relationships/notesSlide" Target="../notesSlides/notesSlide10.xml"/><Relationship Id="rId21" Type="http://schemas.microsoft.com/office/2007/relationships/hdphoto" Target="../media/hdphoto13.wdp"/><Relationship Id="rId7" Type="http://schemas.openxmlformats.org/officeDocument/2006/relationships/image" Target="../media/image19.png"/><Relationship Id="rId12" Type="http://schemas.openxmlformats.org/officeDocument/2006/relationships/image" Target="../media/image23.png"/><Relationship Id="rId17" Type="http://schemas.microsoft.com/office/2007/relationships/hdphoto" Target="../media/hdphoto11.wdp"/><Relationship Id="rId25" Type="http://schemas.openxmlformats.org/officeDocument/2006/relationships/image" Target="../media/image31.png"/><Relationship Id="rId2" Type="http://schemas.openxmlformats.org/officeDocument/2006/relationships/slideLayout" Target="../slideLayouts/slideLayout4.xml"/><Relationship Id="rId16" Type="http://schemas.openxmlformats.org/officeDocument/2006/relationships/image" Target="../media/image25.png"/><Relationship Id="rId20" Type="http://schemas.openxmlformats.org/officeDocument/2006/relationships/image" Target="../media/image27.png"/><Relationship Id="rId1" Type="http://schemas.openxmlformats.org/officeDocument/2006/relationships/tags" Target="../tags/tag9.xml"/><Relationship Id="rId6" Type="http://schemas.openxmlformats.org/officeDocument/2006/relationships/image" Target="../media/image18.png"/><Relationship Id="rId11" Type="http://schemas.microsoft.com/office/2007/relationships/hdphoto" Target="../media/hdphoto8.wdp"/><Relationship Id="rId24" Type="http://schemas.openxmlformats.org/officeDocument/2006/relationships/image" Target="../media/image30.png"/><Relationship Id="rId5" Type="http://schemas.openxmlformats.org/officeDocument/2006/relationships/image" Target="../media/image17.png"/><Relationship Id="rId15" Type="http://schemas.microsoft.com/office/2007/relationships/hdphoto" Target="../media/hdphoto10.wdp"/><Relationship Id="rId23" Type="http://schemas.openxmlformats.org/officeDocument/2006/relationships/image" Target="../media/image29.png"/><Relationship Id="rId28" Type="http://schemas.openxmlformats.org/officeDocument/2006/relationships/image" Target="../media/image34.png"/><Relationship Id="rId10" Type="http://schemas.openxmlformats.org/officeDocument/2006/relationships/image" Target="../media/image22.png"/><Relationship Id="rId19" Type="http://schemas.microsoft.com/office/2007/relationships/hdphoto" Target="../media/hdphoto12.wdp"/><Relationship Id="rId4" Type="http://schemas.openxmlformats.org/officeDocument/2006/relationships/image" Target="../media/image16.png"/><Relationship Id="rId9" Type="http://schemas.openxmlformats.org/officeDocument/2006/relationships/image" Target="../media/image21.png"/><Relationship Id="rId14" Type="http://schemas.openxmlformats.org/officeDocument/2006/relationships/image" Target="../media/image24.png"/><Relationship Id="rId22" Type="http://schemas.openxmlformats.org/officeDocument/2006/relationships/image" Target="../media/image28.png"/><Relationship Id="rId27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microsoft.com/office/2007/relationships/hdphoto" Target="../media/hdphoto9.wdp"/><Relationship Id="rId18" Type="http://schemas.openxmlformats.org/officeDocument/2006/relationships/image" Target="../media/image26.png"/><Relationship Id="rId26" Type="http://schemas.openxmlformats.org/officeDocument/2006/relationships/image" Target="../media/image32.png"/><Relationship Id="rId3" Type="http://schemas.openxmlformats.org/officeDocument/2006/relationships/notesSlide" Target="../notesSlides/notesSlide11.xml"/><Relationship Id="rId21" Type="http://schemas.microsoft.com/office/2007/relationships/hdphoto" Target="../media/hdphoto13.wdp"/><Relationship Id="rId7" Type="http://schemas.openxmlformats.org/officeDocument/2006/relationships/image" Target="../media/image19.png"/><Relationship Id="rId12" Type="http://schemas.openxmlformats.org/officeDocument/2006/relationships/image" Target="../media/image23.png"/><Relationship Id="rId17" Type="http://schemas.microsoft.com/office/2007/relationships/hdphoto" Target="../media/hdphoto11.wdp"/><Relationship Id="rId25" Type="http://schemas.openxmlformats.org/officeDocument/2006/relationships/image" Target="../media/image31.png"/><Relationship Id="rId2" Type="http://schemas.openxmlformats.org/officeDocument/2006/relationships/slideLayout" Target="../slideLayouts/slideLayout4.xml"/><Relationship Id="rId16" Type="http://schemas.openxmlformats.org/officeDocument/2006/relationships/image" Target="../media/image25.png"/><Relationship Id="rId20" Type="http://schemas.openxmlformats.org/officeDocument/2006/relationships/image" Target="../media/image27.png"/><Relationship Id="rId1" Type="http://schemas.openxmlformats.org/officeDocument/2006/relationships/tags" Target="../tags/tag10.xml"/><Relationship Id="rId6" Type="http://schemas.openxmlformats.org/officeDocument/2006/relationships/image" Target="../media/image18.png"/><Relationship Id="rId11" Type="http://schemas.microsoft.com/office/2007/relationships/hdphoto" Target="../media/hdphoto8.wdp"/><Relationship Id="rId24" Type="http://schemas.openxmlformats.org/officeDocument/2006/relationships/image" Target="../media/image30.png"/><Relationship Id="rId5" Type="http://schemas.openxmlformats.org/officeDocument/2006/relationships/image" Target="../media/image17.png"/><Relationship Id="rId15" Type="http://schemas.microsoft.com/office/2007/relationships/hdphoto" Target="../media/hdphoto10.wdp"/><Relationship Id="rId23" Type="http://schemas.openxmlformats.org/officeDocument/2006/relationships/image" Target="../media/image29.png"/><Relationship Id="rId28" Type="http://schemas.openxmlformats.org/officeDocument/2006/relationships/image" Target="../media/image34.png"/><Relationship Id="rId10" Type="http://schemas.openxmlformats.org/officeDocument/2006/relationships/image" Target="../media/image22.png"/><Relationship Id="rId19" Type="http://schemas.microsoft.com/office/2007/relationships/hdphoto" Target="../media/hdphoto12.wdp"/><Relationship Id="rId4" Type="http://schemas.openxmlformats.org/officeDocument/2006/relationships/image" Target="../media/image16.png"/><Relationship Id="rId9" Type="http://schemas.openxmlformats.org/officeDocument/2006/relationships/image" Target="../media/image21.png"/><Relationship Id="rId14" Type="http://schemas.openxmlformats.org/officeDocument/2006/relationships/image" Target="../media/image24.png"/><Relationship Id="rId22" Type="http://schemas.openxmlformats.org/officeDocument/2006/relationships/image" Target="../media/image28.png"/><Relationship Id="rId27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8.xml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0.xml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2.xml"/><Relationship Id="rId4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4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5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6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7.xml"/><Relationship Id="rId4" Type="http://schemas.openxmlformats.org/officeDocument/2006/relationships/image" Target="../media/image4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8.xml"/><Relationship Id="rId4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9.xml"/><Relationship Id="rId4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30.xml"/><Relationship Id="rId4" Type="http://schemas.openxmlformats.org/officeDocument/2006/relationships/image" Target="../media/image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31.xml"/><Relationship Id="rId4" Type="http://schemas.openxmlformats.org/officeDocument/2006/relationships/image" Target="../media/image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humamalwassel.com/publication/tsp/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3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4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microsoft.com/office/2007/relationships/hdphoto" Target="../media/hdphoto5.wdp"/><Relationship Id="rId18" Type="http://schemas.openxmlformats.org/officeDocument/2006/relationships/image" Target="../media/image12.png"/><Relationship Id="rId3" Type="http://schemas.openxmlformats.org/officeDocument/2006/relationships/notesSlide" Target="../notesSlides/notesSlide6.xml"/><Relationship Id="rId7" Type="http://schemas.microsoft.com/office/2007/relationships/hdphoto" Target="../media/hdphoto2.wdp"/><Relationship Id="rId12" Type="http://schemas.openxmlformats.org/officeDocument/2006/relationships/image" Target="../media/image8.png"/><Relationship Id="rId17" Type="http://schemas.openxmlformats.org/officeDocument/2006/relationships/image" Target="../media/image11.png"/><Relationship Id="rId2" Type="http://schemas.openxmlformats.org/officeDocument/2006/relationships/slideLayout" Target="../slideLayouts/slideLayout4.xml"/><Relationship Id="rId16" Type="http://schemas.openxmlformats.org/officeDocument/2006/relationships/image" Target="../media/image10.png"/><Relationship Id="rId1" Type="http://schemas.openxmlformats.org/officeDocument/2006/relationships/tags" Target="../tags/tag5.xml"/><Relationship Id="rId6" Type="http://schemas.openxmlformats.org/officeDocument/2006/relationships/image" Target="../media/image5.png"/><Relationship Id="rId11" Type="http://schemas.microsoft.com/office/2007/relationships/hdphoto" Target="../media/hdphoto4.wdp"/><Relationship Id="rId5" Type="http://schemas.microsoft.com/office/2007/relationships/hdphoto" Target="../media/hdphoto1.wdp"/><Relationship Id="rId15" Type="http://schemas.microsoft.com/office/2007/relationships/hdphoto" Target="../media/hdphoto6.wdp"/><Relationship Id="rId10" Type="http://schemas.openxmlformats.org/officeDocument/2006/relationships/image" Target="../media/image7.png"/><Relationship Id="rId19" Type="http://schemas.openxmlformats.org/officeDocument/2006/relationships/image" Target="../media/image13.png"/><Relationship Id="rId4" Type="http://schemas.openxmlformats.org/officeDocument/2006/relationships/image" Target="../media/image4.png"/><Relationship Id="rId9" Type="http://schemas.microsoft.com/office/2007/relationships/hdphoto" Target="../media/hdphoto3.wdp"/><Relationship Id="rId1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microsoft.com/office/2007/relationships/hdphoto" Target="../media/hdphoto5.wdp"/><Relationship Id="rId18" Type="http://schemas.openxmlformats.org/officeDocument/2006/relationships/image" Target="../media/image47.png"/><Relationship Id="rId3" Type="http://schemas.openxmlformats.org/officeDocument/2006/relationships/notesSlide" Target="../notesSlides/notesSlide7.xml"/><Relationship Id="rId21" Type="http://schemas.microsoft.com/office/2007/relationships/hdphoto" Target="../media/hdphoto7.wdp"/><Relationship Id="rId7" Type="http://schemas.microsoft.com/office/2007/relationships/hdphoto" Target="../media/hdphoto2.wdp"/><Relationship Id="rId12" Type="http://schemas.openxmlformats.org/officeDocument/2006/relationships/image" Target="../media/image8.png"/><Relationship Id="rId17" Type="http://schemas.openxmlformats.org/officeDocument/2006/relationships/image" Target="../media/image11.png"/><Relationship Id="rId25" Type="http://schemas.openxmlformats.org/officeDocument/2006/relationships/image" Target="../media/image15.png"/><Relationship Id="rId2" Type="http://schemas.openxmlformats.org/officeDocument/2006/relationships/slideLayout" Target="../slideLayouts/slideLayout4.xml"/><Relationship Id="rId16" Type="http://schemas.openxmlformats.org/officeDocument/2006/relationships/image" Target="../media/image10.png"/><Relationship Id="rId20" Type="http://schemas.openxmlformats.org/officeDocument/2006/relationships/image" Target="../media/image14.png"/><Relationship Id="rId1" Type="http://schemas.openxmlformats.org/officeDocument/2006/relationships/tags" Target="../tags/tag6.xml"/><Relationship Id="rId6" Type="http://schemas.openxmlformats.org/officeDocument/2006/relationships/image" Target="../media/image5.png"/><Relationship Id="rId11" Type="http://schemas.microsoft.com/office/2007/relationships/hdphoto" Target="../media/hdphoto4.wdp"/><Relationship Id="rId24" Type="http://schemas.openxmlformats.org/officeDocument/2006/relationships/image" Target="../media/image140.png"/><Relationship Id="rId5" Type="http://schemas.microsoft.com/office/2007/relationships/hdphoto" Target="../media/hdphoto1.wdp"/><Relationship Id="rId15" Type="http://schemas.microsoft.com/office/2007/relationships/hdphoto" Target="../media/hdphoto6.wdp"/><Relationship Id="rId23" Type="http://schemas.openxmlformats.org/officeDocument/2006/relationships/image" Target="../media/image130.png"/><Relationship Id="rId10" Type="http://schemas.openxmlformats.org/officeDocument/2006/relationships/image" Target="../media/image7.png"/><Relationship Id="rId19" Type="http://schemas.openxmlformats.org/officeDocument/2006/relationships/image" Target="../media/image100.png"/><Relationship Id="rId4" Type="http://schemas.openxmlformats.org/officeDocument/2006/relationships/image" Target="../media/image4.png"/><Relationship Id="rId9" Type="http://schemas.microsoft.com/office/2007/relationships/hdphoto" Target="../media/hdphoto3.wdp"/><Relationship Id="rId14" Type="http://schemas.openxmlformats.org/officeDocument/2006/relationships/image" Target="../media/image9.png"/><Relationship Id="rId22" Type="http://schemas.openxmlformats.org/officeDocument/2006/relationships/image" Target="../media/image12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microsoft.com/office/2007/relationships/hdphoto" Target="../media/hdphoto5.wdp"/><Relationship Id="rId18" Type="http://schemas.openxmlformats.org/officeDocument/2006/relationships/image" Target="../media/image47.png"/><Relationship Id="rId3" Type="http://schemas.openxmlformats.org/officeDocument/2006/relationships/notesSlide" Target="../notesSlides/notesSlide8.xml"/><Relationship Id="rId21" Type="http://schemas.microsoft.com/office/2007/relationships/hdphoto" Target="../media/hdphoto7.wdp"/><Relationship Id="rId7" Type="http://schemas.microsoft.com/office/2007/relationships/hdphoto" Target="../media/hdphoto2.wdp"/><Relationship Id="rId12" Type="http://schemas.openxmlformats.org/officeDocument/2006/relationships/image" Target="../media/image8.png"/><Relationship Id="rId17" Type="http://schemas.openxmlformats.org/officeDocument/2006/relationships/image" Target="../media/image11.png"/><Relationship Id="rId25" Type="http://schemas.openxmlformats.org/officeDocument/2006/relationships/image" Target="../media/image15.png"/><Relationship Id="rId2" Type="http://schemas.openxmlformats.org/officeDocument/2006/relationships/slideLayout" Target="../slideLayouts/slideLayout4.xml"/><Relationship Id="rId16" Type="http://schemas.openxmlformats.org/officeDocument/2006/relationships/image" Target="../media/image10.png"/><Relationship Id="rId20" Type="http://schemas.openxmlformats.org/officeDocument/2006/relationships/image" Target="../media/image14.png"/><Relationship Id="rId1" Type="http://schemas.openxmlformats.org/officeDocument/2006/relationships/tags" Target="../tags/tag7.xml"/><Relationship Id="rId6" Type="http://schemas.openxmlformats.org/officeDocument/2006/relationships/image" Target="../media/image5.png"/><Relationship Id="rId11" Type="http://schemas.microsoft.com/office/2007/relationships/hdphoto" Target="../media/hdphoto4.wdp"/><Relationship Id="rId24" Type="http://schemas.openxmlformats.org/officeDocument/2006/relationships/image" Target="../media/image140.png"/><Relationship Id="rId5" Type="http://schemas.microsoft.com/office/2007/relationships/hdphoto" Target="../media/hdphoto1.wdp"/><Relationship Id="rId15" Type="http://schemas.microsoft.com/office/2007/relationships/hdphoto" Target="../media/hdphoto6.wdp"/><Relationship Id="rId23" Type="http://schemas.openxmlformats.org/officeDocument/2006/relationships/image" Target="../media/image130.png"/><Relationship Id="rId10" Type="http://schemas.openxmlformats.org/officeDocument/2006/relationships/image" Target="../media/image7.png"/><Relationship Id="rId19" Type="http://schemas.openxmlformats.org/officeDocument/2006/relationships/image" Target="../media/image100.png"/><Relationship Id="rId4" Type="http://schemas.openxmlformats.org/officeDocument/2006/relationships/image" Target="../media/image4.png"/><Relationship Id="rId9" Type="http://schemas.microsoft.com/office/2007/relationships/hdphoto" Target="../media/hdphoto3.wdp"/><Relationship Id="rId14" Type="http://schemas.openxmlformats.org/officeDocument/2006/relationships/image" Target="../media/image9.png"/><Relationship Id="rId22" Type="http://schemas.openxmlformats.org/officeDocument/2006/relationships/image" Target="../media/image12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microsoft.com/office/2007/relationships/hdphoto" Target="../media/hdphoto5.wdp"/><Relationship Id="rId18" Type="http://schemas.openxmlformats.org/officeDocument/2006/relationships/image" Target="../media/image47.png"/><Relationship Id="rId3" Type="http://schemas.openxmlformats.org/officeDocument/2006/relationships/notesSlide" Target="../notesSlides/notesSlide9.xml"/><Relationship Id="rId21" Type="http://schemas.microsoft.com/office/2007/relationships/hdphoto" Target="../media/hdphoto7.wdp"/><Relationship Id="rId7" Type="http://schemas.microsoft.com/office/2007/relationships/hdphoto" Target="../media/hdphoto2.wdp"/><Relationship Id="rId12" Type="http://schemas.openxmlformats.org/officeDocument/2006/relationships/image" Target="../media/image8.png"/><Relationship Id="rId17" Type="http://schemas.openxmlformats.org/officeDocument/2006/relationships/image" Target="../media/image11.png"/><Relationship Id="rId25" Type="http://schemas.openxmlformats.org/officeDocument/2006/relationships/image" Target="../media/image15.png"/><Relationship Id="rId2" Type="http://schemas.openxmlformats.org/officeDocument/2006/relationships/slideLayout" Target="../slideLayouts/slideLayout4.xml"/><Relationship Id="rId16" Type="http://schemas.openxmlformats.org/officeDocument/2006/relationships/image" Target="../media/image10.png"/><Relationship Id="rId20" Type="http://schemas.openxmlformats.org/officeDocument/2006/relationships/image" Target="../media/image14.png"/><Relationship Id="rId1" Type="http://schemas.openxmlformats.org/officeDocument/2006/relationships/tags" Target="../tags/tag8.xml"/><Relationship Id="rId6" Type="http://schemas.openxmlformats.org/officeDocument/2006/relationships/image" Target="../media/image5.png"/><Relationship Id="rId11" Type="http://schemas.microsoft.com/office/2007/relationships/hdphoto" Target="../media/hdphoto4.wdp"/><Relationship Id="rId24" Type="http://schemas.openxmlformats.org/officeDocument/2006/relationships/image" Target="../media/image140.png"/><Relationship Id="rId5" Type="http://schemas.microsoft.com/office/2007/relationships/hdphoto" Target="../media/hdphoto1.wdp"/><Relationship Id="rId15" Type="http://schemas.microsoft.com/office/2007/relationships/hdphoto" Target="../media/hdphoto6.wdp"/><Relationship Id="rId23" Type="http://schemas.openxmlformats.org/officeDocument/2006/relationships/image" Target="../media/image130.png"/><Relationship Id="rId10" Type="http://schemas.openxmlformats.org/officeDocument/2006/relationships/image" Target="../media/image7.png"/><Relationship Id="rId19" Type="http://schemas.openxmlformats.org/officeDocument/2006/relationships/image" Target="../media/image100.png"/><Relationship Id="rId4" Type="http://schemas.openxmlformats.org/officeDocument/2006/relationships/image" Target="../media/image4.png"/><Relationship Id="rId9" Type="http://schemas.microsoft.com/office/2007/relationships/hdphoto" Target="../media/hdphoto3.wdp"/><Relationship Id="rId14" Type="http://schemas.openxmlformats.org/officeDocument/2006/relationships/image" Target="../media/image9.png"/><Relationship Id="rId22" Type="http://schemas.openxmlformats.org/officeDocument/2006/relationships/image" Target="../media/image1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ctrTitle"/>
          </p:nvPr>
        </p:nvSpPr>
        <p:spPr>
          <a:xfrm>
            <a:off x="446313" y="1543857"/>
            <a:ext cx="11299371" cy="232232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  <a:latin typeface="+mn-lt"/>
              </a:rPr>
              <a:t>TSP</a:t>
            </a:r>
            <a:r>
              <a:rPr lang="en-US" sz="4800" b="0" dirty="0">
                <a:solidFill>
                  <a:schemeClr val="tx1"/>
                </a:solidFill>
                <a:latin typeface="+mn-lt"/>
              </a:rPr>
              <a:t>:</a:t>
            </a:r>
            <a:r>
              <a:rPr lang="en-US" sz="48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4800" b="0" dirty="0">
                <a:solidFill>
                  <a:schemeClr val="tx1"/>
                </a:solidFill>
                <a:latin typeface="+mn-lt"/>
              </a:rPr>
              <a:t>Temporally-Sensitive Pretraining of Video Encoders for Localization Tasks</a:t>
            </a:r>
            <a:endParaRPr lang="" altLang="en-GB" sz="40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56" name="Shape 56"/>
          <p:cNvSpPr txBox="1">
            <a:spLocks noGrp="1"/>
          </p:cNvSpPr>
          <p:nvPr>
            <p:ph type="subTitle" idx="1"/>
          </p:nvPr>
        </p:nvSpPr>
        <p:spPr>
          <a:xfrm>
            <a:off x="1181098" y="3825337"/>
            <a:ext cx="9829800" cy="264511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000"/>
              </a:lnSpc>
            </a:pPr>
            <a:r>
              <a:rPr lang="en-HK" sz="2800" dirty="0" err="1">
                <a:solidFill>
                  <a:schemeClr val="tx1"/>
                </a:solidFill>
                <a:latin typeface="+mn-lt"/>
              </a:rPr>
              <a:t>Humam</a:t>
            </a:r>
            <a:r>
              <a:rPr lang="en-HK" sz="28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HK" sz="2800" dirty="0" err="1">
                <a:solidFill>
                  <a:schemeClr val="tx1"/>
                </a:solidFill>
                <a:latin typeface="+mn-lt"/>
              </a:rPr>
              <a:t>Alwassel</a:t>
            </a:r>
            <a:r>
              <a:rPr lang="en-HK" sz="2800" dirty="0">
                <a:solidFill>
                  <a:schemeClr val="tx1"/>
                </a:solidFill>
                <a:latin typeface="+mn-lt"/>
              </a:rPr>
              <a:t>, Silvio </a:t>
            </a:r>
            <a:r>
              <a:rPr lang="en-HK" sz="2800" dirty="0" err="1">
                <a:solidFill>
                  <a:schemeClr val="tx1"/>
                </a:solidFill>
                <a:latin typeface="+mn-lt"/>
              </a:rPr>
              <a:t>Giancola</a:t>
            </a:r>
            <a:r>
              <a:rPr lang="en-HK" sz="2800" dirty="0">
                <a:solidFill>
                  <a:schemeClr val="tx1"/>
                </a:solidFill>
                <a:latin typeface="+mn-lt"/>
              </a:rPr>
              <a:t>, Bernard Ghanem</a:t>
            </a:r>
          </a:p>
          <a:p>
            <a:pPr>
              <a:lnSpc>
                <a:spcPct val="114000"/>
              </a:lnSpc>
            </a:pPr>
            <a:r>
              <a:rPr lang="en-HK" sz="1800" dirty="0">
                <a:solidFill>
                  <a:schemeClr val="tx1"/>
                </a:solidFill>
                <a:latin typeface="+mn-lt"/>
              </a:rPr>
              <a:t>King Abdullah University of Science and Technology (KAUST)</a:t>
            </a:r>
          </a:p>
          <a:p>
            <a:pPr>
              <a:lnSpc>
                <a:spcPct val="114000"/>
              </a:lnSpc>
            </a:pPr>
            <a:r>
              <a:rPr lang="en-HK" sz="2000" dirty="0">
                <a:solidFill>
                  <a:srgbClr val="ED028C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http://www.humamalwassel.com/publication/tsp/</a:t>
            </a:r>
            <a:endParaRPr lang="en-HK" sz="2000" dirty="0">
              <a:solidFill>
                <a:srgbClr val="ED028C"/>
              </a:solidFill>
            </a:endParaRPr>
          </a:p>
          <a:p>
            <a:pPr>
              <a:lnSpc>
                <a:spcPct val="114000"/>
              </a:lnSpc>
            </a:pPr>
            <a:endParaRPr lang="en-HK" sz="2000" dirty="0">
              <a:solidFill>
                <a:schemeClr val="tx1"/>
              </a:solidFill>
              <a:latin typeface="+mn-lt"/>
            </a:endParaRPr>
          </a:p>
          <a:p>
            <a:pPr>
              <a:lnSpc>
                <a:spcPct val="114000"/>
              </a:lnSpc>
            </a:pPr>
            <a:r>
              <a:rPr lang="en-GB" sz="2000" b="1" dirty="0">
                <a:solidFill>
                  <a:schemeClr val="tx1"/>
                </a:solidFill>
                <a:latin typeface="+mn-lt"/>
              </a:rPr>
              <a:t>ICCV2021 </a:t>
            </a:r>
            <a:r>
              <a:rPr lang="en-HK" sz="2000" b="1" dirty="0">
                <a:solidFill>
                  <a:schemeClr val="tx1"/>
                </a:solidFill>
                <a:latin typeface="+mn-lt"/>
              </a:rPr>
              <a:t>Workshop on AI for Creative Video Editing and Understanding</a:t>
            </a:r>
          </a:p>
        </p:txBody>
      </p:sp>
      <p:pic>
        <p:nvPicPr>
          <p:cNvPr id="1026" name="Picture 2" descr="Home | ICCV 2021">
            <a:extLst>
              <a:ext uri="{FF2B5EF4-FFF2-40B4-BE49-F238E27FC236}">
                <a16:creationId xmlns:a16="http://schemas.microsoft.com/office/drawing/2014/main" id="{0E67D01D-191B-A649-845D-E3E0BFC7E8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13" y="265202"/>
            <a:ext cx="4368800" cy="10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picture containing logo&#10;&#10;Description automatically generated">
            <a:extLst>
              <a:ext uri="{FF2B5EF4-FFF2-40B4-BE49-F238E27FC236}">
                <a16:creationId xmlns:a16="http://schemas.microsoft.com/office/drawing/2014/main" id="{5CC9EAB9-EF3E-7D42-866B-BF6951D962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63250" y="58827"/>
            <a:ext cx="1428750" cy="142875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3C06750-FA16-BE4E-94B2-8CF4A4B7050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en-US" dirty="0">
                <a:solidFill>
                  <a:schemeClr val="tx1"/>
                </a:solidFill>
                <a:latin typeface="+mn-lt"/>
              </a:rPr>
              <a:t>Target Tasks and Algorithms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B8D55CD3-614C-A748-BF7C-72D43DF4FE92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Temporal Activity Localization (TAL):</a:t>
            </a:r>
          </a:p>
          <a:p>
            <a:pPr lvl="1"/>
            <a:r>
              <a:rPr lang="en-US" sz="2400" dirty="0"/>
              <a:t>On ActivityNet</a:t>
            </a:r>
          </a:p>
          <a:p>
            <a:pPr lvl="1"/>
            <a:r>
              <a:rPr lang="en-US" sz="2400" dirty="0"/>
              <a:t>On THUMOS14</a:t>
            </a:r>
          </a:p>
          <a:p>
            <a:pPr lvl="1"/>
            <a:endParaRPr lang="en-US" sz="2400" dirty="0"/>
          </a:p>
          <a:p>
            <a:r>
              <a:rPr lang="en-US" sz="2800" dirty="0"/>
              <a:t>Action Proposals Generation (Proposals):</a:t>
            </a:r>
          </a:p>
          <a:p>
            <a:pPr lvl="1"/>
            <a:r>
              <a:rPr lang="en-US" sz="2400" dirty="0"/>
              <a:t>On ActivityNet</a:t>
            </a:r>
          </a:p>
          <a:p>
            <a:endParaRPr lang="en-US" sz="2800" dirty="0"/>
          </a:p>
          <a:p>
            <a:r>
              <a:rPr lang="en-US" sz="2800" dirty="0"/>
              <a:t>Dense Video Captioning (Dense-Captioning):</a:t>
            </a:r>
          </a:p>
          <a:p>
            <a:pPr lvl="1"/>
            <a:r>
              <a:rPr lang="en-US" sz="2400" dirty="0"/>
              <a:t>On ActivityNet-Captions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8D32CC7-4501-ED4E-A7F9-26A0DC402663}"/>
              </a:ext>
            </a:extLst>
          </p:cNvPr>
          <p:cNvGrpSpPr/>
          <p:nvPr/>
        </p:nvGrpSpPr>
        <p:grpSpPr>
          <a:xfrm>
            <a:off x="7879919" y="1417639"/>
            <a:ext cx="3951045" cy="4914724"/>
            <a:chOff x="7935903" y="997743"/>
            <a:chExt cx="3951045" cy="4914724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06719475-A29A-7846-A7C3-3D78B21790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342483" y="5106176"/>
              <a:ext cx="0" cy="480197"/>
            </a:xfrm>
            <a:prstGeom prst="line">
              <a:avLst/>
            </a:prstGeom>
            <a:ln w="12700">
              <a:solidFill>
                <a:schemeClr val="accent4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14B0CE8-9F43-F34E-8D89-24114D9346E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52948" y="5237792"/>
              <a:ext cx="0" cy="248433"/>
            </a:xfrm>
            <a:prstGeom prst="line">
              <a:avLst/>
            </a:prstGeom>
            <a:ln w="12700">
              <a:solidFill>
                <a:schemeClr val="accent2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DC56EF6B-4687-B24E-A6FE-EECDB7E6B2AB}"/>
                </a:ext>
              </a:extLst>
            </p:cNvPr>
            <p:cNvCxnSpPr>
              <a:cxnSpLocks/>
            </p:cNvCxnSpPr>
            <p:nvPr/>
          </p:nvCxnSpPr>
          <p:spPr>
            <a:xfrm>
              <a:off x="7938251" y="1169894"/>
              <a:ext cx="0" cy="474257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EF6F7A96-3B22-1C40-9CF1-5EE6529AC550}"/>
                </a:ext>
              </a:extLst>
            </p:cNvPr>
            <p:cNvCxnSpPr>
              <a:cxnSpLocks/>
            </p:cNvCxnSpPr>
            <p:nvPr/>
          </p:nvCxnSpPr>
          <p:spPr>
            <a:xfrm>
              <a:off x="7935903" y="2666398"/>
              <a:ext cx="395104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0FB4A31-FC17-C444-B679-6EFAE5C01EB2}"/>
                </a:ext>
              </a:extLst>
            </p:cNvPr>
            <p:cNvCxnSpPr>
              <a:cxnSpLocks/>
            </p:cNvCxnSpPr>
            <p:nvPr/>
          </p:nvCxnSpPr>
          <p:spPr>
            <a:xfrm>
              <a:off x="7935903" y="4152363"/>
              <a:ext cx="395104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0CE4B77-C178-2343-A0C9-C2BE88B313E8}"/>
                </a:ext>
              </a:extLst>
            </p:cNvPr>
            <p:cNvSpPr txBox="1"/>
            <p:nvPr/>
          </p:nvSpPr>
          <p:spPr>
            <a:xfrm rot="16200000">
              <a:off x="7343337" y="3262809"/>
              <a:ext cx="154659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Proposals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B717D56-0D61-9B4C-8046-DA5BA37CBC2C}"/>
                </a:ext>
              </a:extLst>
            </p:cNvPr>
            <p:cNvSpPr txBox="1"/>
            <p:nvPr/>
          </p:nvSpPr>
          <p:spPr>
            <a:xfrm rot="16200000">
              <a:off x="7261892" y="4888447"/>
              <a:ext cx="17094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Dense-Captioning</a:t>
              </a:r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8DB6009-15B7-8E40-A182-C463BA4022D2}"/>
                </a:ext>
              </a:extLst>
            </p:cNvPr>
            <p:cNvCxnSpPr>
              <a:cxnSpLocks/>
            </p:cNvCxnSpPr>
            <p:nvPr/>
          </p:nvCxnSpPr>
          <p:spPr>
            <a:xfrm>
              <a:off x="8804997" y="3773447"/>
              <a:ext cx="894330" cy="0"/>
            </a:xfrm>
            <a:prstGeom prst="line">
              <a:avLst/>
            </a:prstGeom>
            <a:ln>
              <a:headEnd type="arrow" w="med" len="med"/>
              <a:tailEnd type="arrow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A3561CCF-3B7F-C44B-B5D9-71883E02FD75}"/>
                </a:ext>
              </a:extLst>
            </p:cNvPr>
            <p:cNvCxnSpPr>
              <a:cxnSpLocks/>
            </p:cNvCxnSpPr>
            <p:nvPr/>
          </p:nvCxnSpPr>
          <p:spPr>
            <a:xfrm>
              <a:off x="9906043" y="3773447"/>
              <a:ext cx="1090924" cy="0"/>
            </a:xfrm>
            <a:prstGeom prst="line">
              <a:avLst/>
            </a:prstGeom>
            <a:ln>
              <a:headEnd type="arrow" w="med" len="med"/>
              <a:tailEnd type="arrow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81D9E091-D5BD-3A46-9CD5-2F7521A5F966}"/>
                </a:ext>
              </a:extLst>
            </p:cNvPr>
            <p:cNvCxnSpPr>
              <a:cxnSpLocks/>
            </p:cNvCxnSpPr>
            <p:nvPr/>
          </p:nvCxnSpPr>
          <p:spPr>
            <a:xfrm>
              <a:off x="9158157" y="5100134"/>
              <a:ext cx="508905" cy="0"/>
            </a:xfrm>
            <a:prstGeom prst="line">
              <a:avLst/>
            </a:prstGeom>
            <a:ln>
              <a:solidFill>
                <a:srgbClr val="92D050"/>
              </a:solidFill>
              <a:headEnd type="arrow" w="med" len="med"/>
              <a:tailEnd type="arrow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A0AE0DE7-9672-0E40-9367-E461F0DE1767}"/>
                </a:ext>
              </a:extLst>
            </p:cNvPr>
            <p:cNvCxnSpPr>
              <a:cxnSpLocks/>
            </p:cNvCxnSpPr>
            <p:nvPr/>
          </p:nvCxnSpPr>
          <p:spPr>
            <a:xfrm>
              <a:off x="9495887" y="5225987"/>
              <a:ext cx="423054" cy="0"/>
            </a:xfrm>
            <a:prstGeom prst="line">
              <a:avLst/>
            </a:prstGeom>
            <a:ln>
              <a:solidFill>
                <a:schemeClr val="accent2"/>
              </a:solidFill>
              <a:headEnd type="arrow" w="med" len="med"/>
              <a:tailEnd type="arrow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7831C08-6F68-F040-B0BC-A44584E8A092}"/>
                </a:ext>
              </a:extLst>
            </p:cNvPr>
            <p:cNvSpPr txBox="1"/>
            <p:nvPr/>
          </p:nvSpPr>
          <p:spPr>
            <a:xfrm>
              <a:off x="8292772" y="5276310"/>
              <a:ext cx="1843085" cy="24622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92D050"/>
                  </a:solidFill>
                </a:rPr>
                <a:t>A man is cutting an onion</a:t>
              </a:r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4E793830-2A96-A14A-9419-562FC6F77F1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57397" y="3976647"/>
              <a:ext cx="657322" cy="0"/>
            </a:xfrm>
            <a:prstGeom prst="line">
              <a:avLst/>
            </a:prstGeom>
            <a:ln>
              <a:headEnd type="arrow" w="med" len="med"/>
              <a:tailEnd type="arrow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CE74561-0F82-B64A-9B1A-1A78D2FD5269}"/>
                </a:ext>
              </a:extLst>
            </p:cNvPr>
            <p:cNvCxnSpPr>
              <a:cxnSpLocks/>
            </p:cNvCxnSpPr>
            <p:nvPr/>
          </p:nvCxnSpPr>
          <p:spPr>
            <a:xfrm>
              <a:off x="9758527" y="3963468"/>
              <a:ext cx="476177" cy="0"/>
            </a:xfrm>
            <a:prstGeom prst="line">
              <a:avLst/>
            </a:prstGeom>
            <a:ln>
              <a:headEnd type="arrow" w="med" len="med"/>
              <a:tailEnd type="arrow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928AF745-E653-8B4D-9599-FBA8F47FC38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670489" y="3970767"/>
              <a:ext cx="657322" cy="0"/>
            </a:xfrm>
            <a:prstGeom prst="line">
              <a:avLst/>
            </a:prstGeom>
            <a:ln>
              <a:headEnd type="arrow" w="med" len="med"/>
              <a:tailEnd type="arrow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22C0D9F-9DC2-F94F-B9BB-0F4D1F390BE7}"/>
                </a:ext>
              </a:extLst>
            </p:cNvPr>
            <p:cNvSpPr txBox="1"/>
            <p:nvPr/>
          </p:nvSpPr>
          <p:spPr>
            <a:xfrm>
              <a:off x="10041363" y="5288857"/>
              <a:ext cx="1773145" cy="24622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chemeClr val="accent6"/>
                  </a:solidFill>
                </a:rPr>
                <a:t>The cook is serving the plates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5C6ACE6-2E15-D146-9C03-D53124E6067E}"/>
                </a:ext>
              </a:extLst>
            </p:cNvPr>
            <p:cNvSpPr/>
            <p:nvPr/>
          </p:nvSpPr>
          <p:spPr>
            <a:xfrm>
              <a:off x="8963255" y="3549238"/>
              <a:ext cx="380232" cy="276999"/>
            </a:xfrm>
            <a:prstGeom prst="rect">
              <a:avLst/>
            </a:prstGeom>
            <a:effectLst/>
          </p:spPr>
          <p:txBody>
            <a:bodyPr wrap="none">
              <a:spAutoFit/>
            </a:bodyPr>
            <a:lstStyle/>
            <a:p>
              <a:r>
                <a:rPr lang="en-US" sz="1200" dirty="0"/>
                <a:t>0.7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B1936969-255C-634B-9714-B83024202257}"/>
                </a:ext>
              </a:extLst>
            </p:cNvPr>
            <p:cNvSpPr/>
            <p:nvPr/>
          </p:nvSpPr>
          <p:spPr>
            <a:xfrm>
              <a:off x="9115655" y="3752438"/>
              <a:ext cx="380232" cy="276999"/>
            </a:xfrm>
            <a:prstGeom prst="rect">
              <a:avLst/>
            </a:prstGeom>
            <a:effectLst/>
          </p:spPr>
          <p:txBody>
            <a:bodyPr wrap="none">
              <a:spAutoFit/>
            </a:bodyPr>
            <a:lstStyle/>
            <a:p>
              <a:r>
                <a:rPr lang="en-US" sz="1200" dirty="0"/>
                <a:t>0.5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4CAFFE2-939F-FB40-86AB-4A321040561F}"/>
                </a:ext>
              </a:extLst>
            </p:cNvPr>
            <p:cNvSpPr/>
            <p:nvPr/>
          </p:nvSpPr>
          <p:spPr>
            <a:xfrm>
              <a:off x="10261389" y="3549238"/>
              <a:ext cx="380232" cy="276999"/>
            </a:xfrm>
            <a:prstGeom prst="rect">
              <a:avLst/>
            </a:prstGeom>
            <a:effectLst/>
          </p:spPr>
          <p:txBody>
            <a:bodyPr wrap="none">
              <a:spAutoFit/>
            </a:bodyPr>
            <a:lstStyle/>
            <a:p>
              <a:r>
                <a:rPr lang="en-US" sz="1200" dirty="0"/>
                <a:t>0.8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047A74FD-02BC-6E4D-82F7-72CC280A36AB}"/>
                </a:ext>
              </a:extLst>
            </p:cNvPr>
            <p:cNvSpPr/>
            <p:nvPr/>
          </p:nvSpPr>
          <p:spPr>
            <a:xfrm>
              <a:off x="9827105" y="3761172"/>
              <a:ext cx="380232" cy="276999"/>
            </a:xfrm>
            <a:prstGeom prst="rect">
              <a:avLst/>
            </a:prstGeom>
            <a:effectLst/>
          </p:spPr>
          <p:txBody>
            <a:bodyPr wrap="square">
              <a:spAutoFit/>
            </a:bodyPr>
            <a:lstStyle/>
            <a:p>
              <a:r>
                <a:rPr lang="en-US" sz="1200" dirty="0"/>
                <a:t>0.3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EEF8B22-9742-914D-BC2A-B47B831C751B}"/>
                </a:ext>
              </a:extLst>
            </p:cNvPr>
            <p:cNvSpPr/>
            <p:nvPr/>
          </p:nvSpPr>
          <p:spPr>
            <a:xfrm>
              <a:off x="10819251" y="3752438"/>
              <a:ext cx="380232" cy="276999"/>
            </a:xfrm>
            <a:prstGeom prst="rect">
              <a:avLst/>
            </a:prstGeom>
            <a:effectLst/>
          </p:spPr>
          <p:txBody>
            <a:bodyPr wrap="square">
              <a:spAutoFit/>
            </a:bodyPr>
            <a:lstStyle/>
            <a:p>
              <a:r>
                <a:rPr lang="en-US" sz="1200" dirty="0"/>
                <a:t>0.7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35CA383-B0DA-3E43-A56C-18009BADF861}"/>
                </a:ext>
              </a:extLst>
            </p:cNvPr>
            <p:cNvSpPr txBox="1"/>
            <p:nvPr/>
          </p:nvSpPr>
          <p:spPr>
            <a:xfrm rot="16200000">
              <a:off x="7243199" y="1701902"/>
              <a:ext cx="17468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TAL</a:t>
              </a:r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FCADD2FD-3AA2-B841-BC05-BBB3097DEF9C}"/>
                </a:ext>
              </a:extLst>
            </p:cNvPr>
            <p:cNvCxnSpPr>
              <a:cxnSpLocks/>
            </p:cNvCxnSpPr>
            <p:nvPr/>
          </p:nvCxnSpPr>
          <p:spPr>
            <a:xfrm>
              <a:off x="9344885" y="2233363"/>
              <a:ext cx="790972" cy="0"/>
            </a:xfrm>
            <a:prstGeom prst="line">
              <a:avLst/>
            </a:prstGeom>
            <a:ln>
              <a:solidFill>
                <a:schemeClr val="accent2"/>
              </a:solidFill>
              <a:headEnd type="arrow" w="med" len="med"/>
              <a:tailEnd type="arrow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93209600-2D12-3747-A7C7-F027D266AE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61389" y="2221172"/>
              <a:ext cx="781113" cy="15830"/>
            </a:xfrm>
            <a:prstGeom prst="line">
              <a:avLst/>
            </a:prstGeom>
            <a:ln>
              <a:solidFill>
                <a:schemeClr val="accent2"/>
              </a:solidFill>
              <a:headEnd type="arrow" w="med" len="med"/>
              <a:tailEnd type="arrow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CAFABA0-6E05-C245-882F-F537444C9D5A}"/>
                </a:ext>
              </a:extLst>
            </p:cNvPr>
            <p:cNvSpPr txBox="1"/>
            <p:nvPr/>
          </p:nvSpPr>
          <p:spPr>
            <a:xfrm>
              <a:off x="9057747" y="2336099"/>
              <a:ext cx="137644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Running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86F8DD0-B9D3-994F-8535-0D5930130225}"/>
                </a:ext>
              </a:extLst>
            </p:cNvPr>
            <p:cNvSpPr txBox="1"/>
            <p:nvPr/>
          </p:nvSpPr>
          <p:spPr>
            <a:xfrm>
              <a:off x="10052301" y="2314729"/>
              <a:ext cx="137644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Jumping</a:t>
              </a:r>
            </a:p>
          </p:txBody>
        </p: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995725B8-EF9B-954B-A2EE-02DCEC70002A}"/>
                </a:ext>
              </a:extLst>
            </p:cNvPr>
            <p:cNvGrpSpPr/>
            <p:nvPr/>
          </p:nvGrpSpPr>
          <p:grpSpPr>
            <a:xfrm>
              <a:off x="8431524" y="1469639"/>
              <a:ext cx="3276289" cy="540000"/>
              <a:chOff x="9832506" y="6993410"/>
              <a:chExt cx="3276289" cy="540000"/>
            </a:xfrm>
          </p:grpSpPr>
          <p:pic>
            <p:nvPicPr>
              <p:cNvPr id="40" name="Picture 39">
                <a:extLst>
                  <a:ext uri="{FF2B5EF4-FFF2-40B4-BE49-F238E27FC236}">
                    <a16:creationId xmlns:a16="http://schemas.microsoft.com/office/drawing/2014/main" id="{CF5D81E0-5CB7-554D-A6E2-8A072FE487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alphaModFix amt="20000"/>
              </a:blip>
              <a:stretch>
                <a:fillRect/>
              </a:stretch>
            </p:blipFill>
            <p:spPr>
              <a:xfrm>
                <a:off x="12054194" y="6993410"/>
                <a:ext cx="1054601" cy="54000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  <a:effectLst/>
              <a:scene3d>
                <a:camera prst="orthographicFront">
                  <a:rot lat="1200000" lon="3600000" rev="0"/>
                </a:camera>
                <a:lightRig rig="threePt" dir="t"/>
              </a:scene3d>
            </p:spPr>
          </p:pic>
          <p:pic>
            <p:nvPicPr>
              <p:cNvPr id="41" name="Picture 40">
                <a:extLst>
                  <a:ext uri="{FF2B5EF4-FFF2-40B4-BE49-F238E27FC236}">
                    <a16:creationId xmlns:a16="http://schemas.microsoft.com/office/drawing/2014/main" id="{2B6A0377-E2B3-EC49-9645-FCFCA5EDE0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611311" y="6993410"/>
                <a:ext cx="1048359" cy="54000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  <a:scene3d>
                <a:camera prst="orthographicFront">
                  <a:rot lat="1200000" lon="3600000" rev="0"/>
                </a:camera>
                <a:lightRig rig="threePt" dir="t"/>
              </a:scene3d>
            </p:spPr>
          </p:pic>
          <p:pic>
            <p:nvPicPr>
              <p:cNvPr id="42" name="Picture 41">
                <a:extLst>
                  <a:ext uri="{FF2B5EF4-FFF2-40B4-BE49-F238E27FC236}">
                    <a16:creationId xmlns:a16="http://schemas.microsoft.com/office/drawing/2014/main" id="{F3394247-5670-E34D-90F5-3563AE1E42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168490" y="6993410"/>
                <a:ext cx="1048297" cy="54000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  <a:scene3d>
                <a:camera prst="orthographicFront">
                  <a:rot lat="1200000" lon="3600000" rev="0"/>
                </a:camera>
                <a:lightRig rig="threePt" dir="t"/>
              </a:scene3d>
            </p:spPr>
          </p:pic>
          <p:pic>
            <p:nvPicPr>
              <p:cNvPr id="43" name="Picture 42">
                <a:extLst>
                  <a:ext uri="{FF2B5EF4-FFF2-40B4-BE49-F238E27FC236}">
                    <a16:creationId xmlns:a16="http://schemas.microsoft.com/office/drawing/2014/main" id="{686076A0-2621-EB4F-8A4E-9EE509DDD4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723487" y="6993410"/>
                <a:ext cx="1050479" cy="54000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  <a:scene3d>
                <a:camera prst="orthographicFront">
                  <a:rot lat="1200000" lon="3600000" rev="0"/>
                </a:camera>
                <a:lightRig rig="threePt" dir="t"/>
              </a:scene3d>
            </p:spPr>
          </p:pic>
          <p:pic>
            <p:nvPicPr>
              <p:cNvPr id="44" name="Picture 43">
                <a:extLst>
                  <a:ext uri="{FF2B5EF4-FFF2-40B4-BE49-F238E27FC236}">
                    <a16:creationId xmlns:a16="http://schemas.microsoft.com/office/drawing/2014/main" id="{880EF6AE-77C9-C840-B3F0-EED9CD9618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279640" y="6993410"/>
                <a:ext cx="1049323" cy="54000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  <a:scene3d>
                <a:camera prst="orthographicFront">
                  <a:rot lat="1200000" lon="3600000" rev="0"/>
                </a:camera>
                <a:lightRig rig="threePt" dir="t"/>
              </a:scene3d>
            </p:spPr>
          </p:pic>
          <p:pic>
            <p:nvPicPr>
              <p:cNvPr id="45" name="Picture 44">
                <a:extLst>
                  <a:ext uri="{FF2B5EF4-FFF2-40B4-BE49-F238E27FC236}">
                    <a16:creationId xmlns:a16="http://schemas.microsoft.com/office/drawing/2014/main" id="{3C547921-C33F-E740-B131-7BBAED355B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alphaModFix amt="35000"/>
              </a:blip>
              <a:stretch>
                <a:fillRect/>
              </a:stretch>
            </p:blipFill>
            <p:spPr>
              <a:xfrm>
                <a:off x="9832506" y="6993410"/>
                <a:ext cx="1052610" cy="54000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  <a:effectLst/>
              <a:scene3d>
                <a:camera prst="orthographicFront">
                  <a:rot lat="1200000" lon="3600000" rev="0"/>
                </a:camera>
                <a:lightRig rig="threePt" dir="t"/>
              </a:scene3d>
            </p:spPr>
          </p:pic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828B1D23-55FC-6244-B0F2-319FC8E2BBBD}"/>
                </a:ext>
              </a:extLst>
            </p:cNvPr>
            <p:cNvGrpSpPr/>
            <p:nvPr/>
          </p:nvGrpSpPr>
          <p:grpSpPr>
            <a:xfrm>
              <a:off x="8513967" y="2975916"/>
              <a:ext cx="3142066" cy="540000"/>
              <a:chOff x="9895979" y="4018267"/>
              <a:chExt cx="3142066" cy="540000"/>
            </a:xfrm>
          </p:grpSpPr>
          <p:pic>
            <p:nvPicPr>
              <p:cNvPr id="47" name="Picture 46">
                <a:extLst>
                  <a:ext uri="{FF2B5EF4-FFF2-40B4-BE49-F238E27FC236}">
                    <a16:creationId xmlns:a16="http://schemas.microsoft.com/office/drawing/2014/main" id="{D3C57C15-2113-1140-BE37-D8871D9117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rightnessContrast bright="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12250792" y="4018267"/>
                <a:ext cx="787253" cy="54000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  <a:scene3d>
                <a:camera prst="orthographicFront">
                  <a:rot lat="1200000" lon="3000000" rev="0"/>
                </a:camera>
                <a:lightRig rig="threePt" dir="t"/>
              </a:scene3d>
            </p:spPr>
          </p:pic>
          <p:pic>
            <p:nvPicPr>
              <p:cNvPr id="48" name="Picture 47">
                <a:extLst>
                  <a:ext uri="{FF2B5EF4-FFF2-40B4-BE49-F238E27FC236}">
                    <a16:creationId xmlns:a16="http://schemas.microsoft.com/office/drawing/2014/main" id="{D37E9ABB-89B8-0340-8DF7-8954DB1A88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rightnessContrast bright="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11821802" y="4018267"/>
                <a:ext cx="727945" cy="54000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  <a:scene3d>
                <a:camera prst="orthographicFront">
                  <a:rot lat="1200000" lon="3000000" rev="0"/>
                </a:camera>
                <a:lightRig rig="threePt" dir="t"/>
              </a:scene3d>
            </p:spPr>
          </p:pic>
          <p:pic>
            <p:nvPicPr>
              <p:cNvPr id="49" name="Picture 48">
                <a:extLst>
                  <a:ext uri="{FF2B5EF4-FFF2-40B4-BE49-F238E27FC236}">
                    <a16:creationId xmlns:a16="http://schemas.microsoft.com/office/drawing/2014/main" id="{9B9BFF40-75E1-D34D-93D7-1FDDA3C9CF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brightnessContrast bright="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11337709" y="4018267"/>
                <a:ext cx="783049" cy="54000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  <a:scene3d>
                <a:camera prst="orthographicFront">
                  <a:rot lat="1200000" lon="3000000" rev="0"/>
                </a:camera>
                <a:lightRig rig="threePt" dir="t"/>
              </a:scene3d>
            </p:spPr>
          </p:pic>
          <p:pic>
            <p:nvPicPr>
              <p:cNvPr id="50" name="Picture 49">
                <a:extLst>
                  <a:ext uri="{FF2B5EF4-FFF2-40B4-BE49-F238E27FC236}">
                    <a16:creationId xmlns:a16="http://schemas.microsoft.com/office/drawing/2014/main" id="{9F221CB6-E3C6-8F46-8EC4-C9254B9EDB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BEBA8EAE-BF5A-486C-A8C5-ECC9F3942E4B}">
                    <a14:imgProps xmlns:a14="http://schemas.microsoft.com/office/drawing/2010/main">
                      <a14:imgLayer r:embed="rId17">
                        <a14:imgEffect>
                          <a14:brightnessContrast bright="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10856556" y="4018267"/>
                <a:ext cx="780109" cy="54000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  <a:scene3d>
                <a:camera prst="orthographicFront">
                  <a:rot lat="1200000" lon="3000000" rev="0"/>
                </a:camera>
                <a:lightRig rig="threePt" dir="t"/>
              </a:scene3d>
            </p:spPr>
          </p:pic>
          <p:pic>
            <p:nvPicPr>
              <p:cNvPr id="51" name="Picture 50">
                <a:extLst>
                  <a:ext uri="{FF2B5EF4-FFF2-40B4-BE49-F238E27FC236}">
                    <a16:creationId xmlns:a16="http://schemas.microsoft.com/office/drawing/2014/main" id="{16B7FEA6-DF55-094E-BE72-4893B5351D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BEBA8EAE-BF5A-486C-A8C5-ECC9F3942E4B}">
                    <a14:imgProps xmlns:a14="http://schemas.microsoft.com/office/drawing/2010/main">
                      <a14:imgLayer r:embed="rId19">
                        <a14:imgEffect>
                          <a14:brightnessContrast bright="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10378653" y="4018267"/>
                <a:ext cx="776859" cy="54000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  <a:scene3d>
                <a:camera prst="orthographicFront">
                  <a:rot lat="1200000" lon="3000000" rev="0"/>
                </a:camera>
                <a:lightRig rig="threePt" dir="t"/>
              </a:scene3d>
            </p:spPr>
          </p:pic>
          <p:pic>
            <p:nvPicPr>
              <p:cNvPr id="52" name="Picture 51">
                <a:extLst>
                  <a:ext uri="{FF2B5EF4-FFF2-40B4-BE49-F238E27FC236}">
                    <a16:creationId xmlns:a16="http://schemas.microsoft.com/office/drawing/2014/main" id="{2DF0DFA8-380B-8D4A-9242-B798201163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>
                <a:extLst>
                  <a:ext uri="{BEBA8EAE-BF5A-486C-A8C5-ECC9F3942E4B}">
                    <a14:imgProps xmlns:a14="http://schemas.microsoft.com/office/drawing/2010/main">
                      <a14:imgLayer r:embed="rId21">
                        <a14:imgEffect>
                          <a14:brightnessContrast bright="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9895979" y="4018267"/>
                <a:ext cx="781630" cy="54000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  <a:scene3d>
                <a:camera prst="orthographicFront">
                  <a:rot lat="1200000" lon="3000000" rev="0"/>
                </a:camera>
                <a:lightRig rig="threePt" dir="t"/>
              </a:scene3d>
            </p:spPr>
          </p:pic>
        </p:grpSp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D1C838D1-8A99-624E-B712-57ECF5E09B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10645554" y="4325652"/>
              <a:ext cx="1062259" cy="540000"/>
            </a:xfrm>
            <a:prstGeom prst="rect">
              <a:avLst/>
            </a:prstGeom>
            <a:scene3d>
              <a:camera prst="orthographicFront">
                <a:rot lat="1200000" lon="3600000" rev="0"/>
              </a:camera>
              <a:lightRig rig="threePt" dir="t"/>
            </a:scene3d>
          </p:spPr>
        </p:pic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CBF00847-FE7B-CB4A-8A7E-1E18650C2F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10282176" y="4343082"/>
              <a:ext cx="1036800" cy="540000"/>
            </a:xfrm>
            <a:prstGeom prst="rect">
              <a:avLst/>
            </a:prstGeom>
            <a:scene3d>
              <a:camera prst="orthographicFront">
                <a:rot lat="1200000" lon="3600000" rev="0"/>
              </a:camera>
              <a:lightRig rig="threePt" dir="t"/>
            </a:scene3d>
          </p:spPr>
        </p:pic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3FCD3996-601D-7443-94B6-88DE3A2E3DD1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9898741" y="4343082"/>
              <a:ext cx="1056857" cy="540000"/>
            </a:xfrm>
            <a:prstGeom prst="rect">
              <a:avLst/>
            </a:prstGeom>
            <a:scene3d>
              <a:camera prst="orthographicFront">
                <a:rot lat="1200000" lon="3600000" rev="0"/>
              </a:camera>
              <a:lightRig rig="threePt" dir="t"/>
            </a:scene3d>
          </p:spPr>
        </p:pic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2EFB22D7-B157-4B40-8D40-703AAFBF446D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9528090" y="4343082"/>
              <a:ext cx="1044073" cy="540000"/>
            </a:xfrm>
            <a:prstGeom prst="rect">
              <a:avLst/>
            </a:prstGeom>
            <a:scene3d>
              <a:camera prst="orthographicFront">
                <a:rot lat="1200000" lon="3600000" rev="0"/>
              </a:camera>
              <a:lightRig rig="threePt" dir="t"/>
            </a:scene3d>
          </p:spPr>
        </p:pic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65336326-7A2B-4F45-B712-1D4B7B0A8B54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/>
            <a:stretch>
              <a:fillRect/>
            </a:stretch>
          </p:blipFill>
          <p:spPr>
            <a:xfrm>
              <a:off x="9156493" y="4343082"/>
              <a:ext cx="1045020" cy="540000"/>
            </a:xfrm>
            <a:prstGeom prst="rect">
              <a:avLst/>
            </a:prstGeom>
            <a:scene3d>
              <a:camera prst="orthographicFront">
                <a:rot lat="1200000" lon="3600000" rev="0"/>
              </a:camera>
              <a:lightRig rig="threePt" dir="t"/>
            </a:scene3d>
          </p:spPr>
        </p:pic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AD78A014-64F1-4A40-B462-D400EDF237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/>
            <a:stretch>
              <a:fillRect/>
            </a:stretch>
          </p:blipFill>
          <p:spPr>
            <a:xfrm>
              <a:off x="8786932" y="4343082"/>
              <a:ext cx="1042984" cy="540000"/>
            </a:xfrm>
            <a:prstGeom prst="rect">
              <a:avLst/>
            </a:prstGeom>
            <a:scene3d>
              <a:camera prst="orthographicFront">
                <a:rot lat="1200000" lon="3600000" rev="0"/>
              </a:camera>
              <a:lightRig rig="threePt" dir="t"/>
            </a:scene3d>
          </p:spPr>
        </p:pic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DA97F0CF-3696-3442-935D-F09F517DB7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/>
            <a:stretch>
              <a:fillRect/>
            </a:stretch>
          </p:blipFill>
          <p:spPr>
            <a:xfrm>
              <a:off x="8414242" y="4344981"/>
              <a:ext cx="1046113" cy="540000"/>
            </a:xfrm>
            <a:prstGeom prst="rect">
              <a:avLst/>
            </a:prstGeom>
            <a:scene3d>
              <a:camera prst="orthographicFront">
                <a:rot lat="1200000" lon="3600000" rev="0"/>
              </a:camera>
              <a:lightRig rig="threePt" dir="t"/>
            </a:scene3d>
          </p:spPr>
        </p:pic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95439ED3-2B2F-BC49-A98C-0CE54F8A24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41363" y="5108932"/>
              <a:ext cx="657322" cy="0"/>
            </a:xfrm>
            <a:prstGeom prst="line">
              <a:avLst/>
            </a:prstGeom>
            <a:ln>
              <a:solidFill>
                <a:schemeClr val="accent4"/>
              </a:solidFill>
              <a:headEnd type="arrow" w="med" len="med"/>
              <a:tailEnd type="arrow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773D0CB9-8B15-C044-852C-CBDD53522D5C}"/>
                </a:ext>
              </a:extLst>
            </p:cNvPr>
            <p:cNvCxnSpPr>
              <a:cxnSpLocks/>
            </p:cNvCxnSpPr>
            <p:nvPr/>
          </p:nvCxnSpPr>
          <p:spPr>
            <a:xfrm>
              <a:off x="10634472" y="5203031"/>
              <a:ext cx="506194" cy="0"/>
            </a:xfrm>
            <a:prstGeom prst="line">
              <a:avLst/>
            </a:prstGeom>
            <a:ln>
              <a:solidFill>
                <a:schemeClr val="accent6"/>
              </a:solidFill>
              <a:headEnd type="arrow" w="med" len="med"/>
              <a:tailEnd type="arrow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BE71CF61-E87E-FE4C-8D6C-D6A4B0FA71BB}"/>
                </a:ext>
              </a:extLst>
            </p:cNvPr>
            <p:cNvSpPr txBox="1"/>
            <p:nvPr/>
          </p:nvSpPr>
          <p:spPr>
            <a:xfrm>
              <a:off x="8871288" y="5404819"/>
              <a:ext cx="1762963" cy="24622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chemeClr val="accent2"/>
                  </a:solidFill>
                </a:rPr>
                <a:t>He is washing vegetables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1F4DFF92-F80F-884C-A763-371F1DC13FEC}"/>
                </a:ext>
              </a:extLst>
            </p:cNvPr>
            <p:cNvSpPr txBox="1"/>
            <p:nvPr/>
          </p:nvSpPr>
          <p:spPr>
            <a:xfrm>
              <a:off x="9295597" y="5535442"/>
              <a:ext cx="2202102" cy="24622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chemeClr val="accent4"/>
                  </a:solidFill>
                </a:rPr>
                <a:t>The pasta is simmering in the sauce</a:t>
              </a:r>
            </a:p>
          </p:txBody>
        </p: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52DD542B-320B-F940-BE58-BD54B294C96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71061" y="5203031"/>
              <a:ext cx="0" cy="181419"/>
            </a:xfrm>
            <a:prstGeom prst="line">
              <a:avLst/>
            </a:prstGeom>
            <a:ln w="12700">
              <a:solidFill>
                <a:schemeClr val="accent6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17A9F8F0-92F0-9740-8116-86CE0D35CE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76364" y="5116883"/>
              <a:ext cx="0" cy="256323"/>
            </a:xfrm>
            <a:prstGeom prst="line">
              <a:avLst/>
            </a:prstGeom>
            <a:ln w="12700">
              <a:solidFill>
                <a:srgbClr val="92D050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1074334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  <p:extLst mod="1">
    <p:ext uri="{E180D4A7-C9FB-4DFB-919C-405C955672EB}">
      <p14:showEvtLst xmlns:p14="http://schemas.microsoft.com/office/powerpoint/2010/main">
        <p14:playEvt time="5342" objId="3"/>
        <p14:stopEvt time="18283" objId="3"/>
      </p14:showEvtLst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3C06750-FA16-BE4E-94B2-8CF4A4B7050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en-US" dirty="0">
                <a:solidFill>
                  <a:schemeClr val="tx1"/>
                </a:solidFill>
                <a:latin typeface="+mn-lt"/>
              </a:rPr>
              <a:t>Target Tasks and Algorithms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B8D55CD3-614C-A748-BF7C-72D43DF4FE92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Temporal Activity Localization (TAL):</a:t>
            </a:r>
          </a:p>
          <a:p>
            <a:pPr lvl="1"/>
            <a:r>
              <a:rPr lang="en-US" sz="2400" dirty="0"/>
              <a:t>On ActivityNet: </a:t>
            </a:r>
            <a:r>
              <a:rPr lang="en-US" sz="2400" b="1" i="1" dirty="0">
                <a:solidFill>
                  <a:srgbClr val="FF0000"/>
                </a:solidFill>
              </a:rPr>
              <a:t>G-TAD </a:t>
            </a:r>
            <a:r>
              <a:rPr lang="en-US" sz="2400" dirty="0"/>
              <a:t>and</a:t>
            </a:r>
            <a:r>
              <a:rPr lang="en-US" sz="2400" b="1" i="1" dirty="0">
                <a:solidFill>
                  <a:srgbClr val="FF0000"/>
                </a:solidFill>
              </a:rPr>
              <a:t> BMN</a:t>
            </a:r>
          </a:p>
          <a:p>
            <a:pPr lvl="1"/>
            <a:r>
              <a:rPr lang="en-US" sz="2400" dirty="0"/>
              <a:t>On THUMOS14: </a:t>
            </a:r>
            <a:r>
              <a:rPr lang="en-US" sz="2400" b="1" i="1" dirty="0">
                <a:solidFill>
                  <a:srgbClr val="FF0000"/>
                </a:solidFill>
              </a:rPr>
              <a:t>P-GCN </a:t>
            </a:r>
            <a:r>
              <a:rPr lang="en-US" sz="2400" dirty="0"/>
              <a:t>and</a:t>
            </a:r>
            <a:r>
              <a:rPr lang="en-US" sz="2400" b="1" i="1" dirty="0">
                <a:solidFill>
                  <a:srgbClr val="FF0000"/>
                </a:solidFill>
              </a:rPr>
              <a:t> G-TAD</a:t>
            </a:r>
          </a:p>
          <a:p>
            <a:pPr lvl="1"/>
            <a:endParaRPr lang="en-US" sz="2400" dirty="0"/>
          </a:p>
          <a:p>
            <a:r>
              <a:rPr lang="en-US" sz="2800" dirty="0"/>
              <a:t>Action Proposals Generation (Proposals):</a:t>
            </a:r>
          </a:p>
          <a:p>
            <a:pPr lvl="1"/>
            <a:r>
              <a:rPr lang="en-US" sz="2400" dirty="0"/>
              <a:t>On ActivityNet: </a:t>
            </a:r>
            <a:r>
              <a:rPr lang="en-US" sz="2400" b="1" i="1" dirty="0">
                <a:solidFill>
                  <a:srgbClr val="FF0000"/>
                </a:solidFill>
              </a:rPr>
              <a:t>BMN</a:t>
            </a:r>
          </a:p>
          <a:p>
            <a:endParaRPr lang="en-US" sz="2800" dirty="0"/>
          </a:p>
          <a:p>
            <a:r>
              <a:rPr lang="en-US" sz="2800" dirty="0"/>
              <a:t>Dense Video Captioning (Dense-Captioning):</a:t>
            </a:r>
          </a:p>
          <a:p>
            <a:pPr lvl="1"/>
            <a:r>
              <a:rPr lang="en-US" sz="2400" dirty="0"/>
              <a:t>On ActivityNet-Captions: </a:t>
            </a:r>
            <a:r>
              <a:rPr lang="en-US" sz="2400" b="1" i="1" dirty="0">
                <a:solidFill>
                  <a:srgbClr val="FF0000"/>
                </a:solidFill>
              </a:rPr>
              <a:t>BMT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8D32CC7-4501-ED4E-A7F9-26A0DC402663}"/>
              </a:ext>
            </a:extLst>
          </p:cNvPr>
          <p:cNvGrpSpPr/>
          <p:nvPr/>
        </p:nvGrpSpPr>
        <p:grpSpPr>
          <a:xfrm>
            <a:off x="7879919" y="1417639"/>
            <a:ext cx="3951045" cy="4914724"/>
            <a:chOff x="7935903" y="997743"/>
            <a:chExt cx="3951045" cy="4914724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06719475-A29A-7846-A7C3-3D78B21790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342483" y="5106176"/>
              <a:ext cx="0" cy="480197"/>
            </a:xfrm>
            <a:prstGeom prst="line">
              <a:avLst/>
            </a:prstGeom>
            <a:ln w="12700">
              <a:solidFill>
                <a:schemeClr val="accent4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14B0CE8-9F43-F34E-8D89-24114D9346E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52948" y="5237792"/>
              <a:ext cx="0" cy="248433"/>
            </a:xfrm>
            <a:prstGeom prst="line">
              <a:avLst/>
            </a:prstGeom>
            <a:ln w="12700">
              <a:solidFill>
                <a:schemeClr val="accent2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DC56EF6B-4687-B24E-A6FE-EECDB7E6B2AB}"/>
                </a:ext>
              </a:extLst>
            </p:cNvPr>
            <p:cNvCxnSpPr>
              <a:cxnSpLocks/>
            </p:cNvCxnSpPr>
            <p:nvPr/>
          </p:nvCxnSpPr>
          <p:spPr>
            <a:xfrm>
              <a:off x="7938251" y="1169894"/>
              <a:ext cx="0" cy="474257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EF6F7A96-3B22-1C40-9CF1-5EE6529AC550}"/>
                </a:ext>
              </a:extLst>
            </p:cNvPr>
            <p:cNvCxnSpPr>
              <a:cxnSpLocks/>
            </p:cNvCxnSpPr>
            <p:nvPr/>
          </p:nvCxnSpPr>
          <p:spPr>
            <a:xfrm>
              <a:off x="7935903" y="2666398"/>
              <a:ext cx="395104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0FB4A31-FC17-C444-B679-6EFAE5C01EB2}"/>
                </a:ext>
              </a:extLst>
            </p:cNvPr>
            <p:cNvCxnSpPr>
              <a:cxnSpLocks/>
            </p:cNvCxnSpPr>
            <p:nvPr/>
          </p:nvCxnSpPr>
          <p:spPr>
            <a:xfrm>
              <a:off x="7935903" y="4152363"/>
              <a:ext cx="395104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0CE4B77-C178-2343-A0C9-C2BE88B313E8}"/>
                </a:ext>
              </a:extLst>
            </p:cNvPr>
            <p:cNvSpPr txBox="1"/>
            <p:nvPr/>
          </p:nvSpPr>
          <p:spPr>
            <a:xfrm rot="16200000">
              <a:off x="7343337" y="3262809"/>
              <a:ext cx="154659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Proposals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B717D56-0D61-9B4C-8046-DA5BA37CBC2C}"/>
                </a:ext>
              </a:extLst>
            </p:cNvPr>
            <p:cNvSpPr txBox="1"/>
            <p:nvPr/>
          </p:nvSpPr>
          <p:spPr>
            <a:xfrm rot="16200000">
              <a:off x="7261892" y="4888447"/>
              <a:ext cx="17094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Dense-Captioning</a:t>
              </a:r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8DB6009-15B7-8E40-A182-C463BA4022D2}"/>
                </a:ext>
              </a:extLst>
            </p:cNvPr>
            <p:cNvCxnSpPr>
              <a:cxnSpLocks/>
            </p:cNvCxnSpPr>
            <p:nvPr/>
          </p:nvCxnSpPr>
          <p:spPr>
            <a:xfrm>
              <a:off x="8804997" y="3773447"/>
              <a:ext cx="894330" cy="0"/>
            </a:xfrm>
            <a:prstGeom prst="line">
              <a:avLst/>
            </a:prstGeom>
            <a:ln>
              <a:headEnd type="arrow" w="med" len="med"/>
              <a:tailEnd type="arrow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A3561CCF-3B7F-C44B-B5D9-71883E02FD75}"/>
                </a:ext>
              </a:extLst>
            </p:cNvPr>
            <p:cNvCxnSpPr>
              <a:cxnSpLocks/>
            </p:cNvCxnSpPr>
            <p:nvPr/>
          </p:nvCxnSpPr>
          <p:spPr>
            <a:xfrm>
              <a:off x="9906043" y="3773447"/>
              <a:ext cx="1090924" cy="0"/>
            </a:xfrm>
            <a:prstGeom prst="line">
              <a:avLst/>
            </a:prstGeom>
            <a:ln>
              <a:headEnd type="arrow" w="med" len="med"/>
              <a:tailEnd type="arrow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81D9E091-D5BD-3A46-9CD5-2F7521A5F966}"/>
                </a:ext>
              </a:extLst>
            </p:cNvPr>
            <p:cNvCxnSpPr>
              <a:cxnSpLocks/>
            </p:cNvCxnSpPr>
            <p:nvPr/>
          </p:nvCxnSpPr>
          <p:spPr>
            <a:xfrm>
              <a:off x="9158157" y="5100134"/>
              <a:ext cx="508905" cy="0"/>
            </a:xfrm>
            <a:prstGeom prst="line">
              <a:avLst/>
            </a:prstGeom>
            <a:ln>
              <a:solidFill>
                <a:srgbClr val="92D050"/>
              </a:solidFill>
              <a:headEnd type="arrow" w="med" len="med"/>
              <a:tailEnd type="arrow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A0AE0DE7-9672-0E40-9367-E461F0DE1767}"/>
                </a:ext>
              </a:extLst>
            </p:cNvPr>
            <p:cNvCxnSpPr>
              <a:cxnSpLocks/>
            </p:cNvCxnSpPr>
            <p:nvPr/>
          </p:nvCxnSpPr>
          <p:spPr>
            <a:xfrm>
              <a:off x="9495887" y="5225987"/>
              <a:ext cx="423054" cy="0"/>
            </a:xfrm>
            <a:prstGeom prst="line">
              <a:avLst/>
            </a:prstGeom>
            <a:ln>
              <a:solidFill>
                <a:schemeClr val="accent2"/>
              </a:solidFill>
              <a:headEnd type="arrow" w="med" len="med"/>
              <a:tailEnd type="arrow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7831C08-6F68-F040-B0BC-A44584E8A092}"/>
                </a:ext>
              </a:extLst>
            </p:cNvPr>
            <p:cNvSpPr txBox="1"/>
            <p:nvPr/>
          </p:nvSpPr>
          <p:spPr>
            <a:xfrm>
              <a:off x="8292772" y="5276310"/>
              <a:ext cx="1843085" cy="24622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92D050"/>
                  </a:solidFill>
                </a:rPr>
                <a:t>A man is cutting an onion</a:t>
              </a:r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4E793830-2A96-A14A-9419-562FC6F77F1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57397" y="3976647"/>
              <a:ext cx="657322" cy="0"/>
            </a:xfrm>
            <a:prstGeom prst="line">
              <a:avLst/>
            </a:prstGeom>
            <a:ln>
              <a:headEnd type="arrow" w="med" len="med"/>
              <a:tailEnd type="arrow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CE74561-0F82-B64A-9B1A-1A78D2FD5269}"/>
                </a:ext>
              </a:extLst>
            </p:cNvPr>
            <p:cNvCxnSpPr>
              <a:cxnSpLocks/>
            </p:cNvCxnSpPr>
            <p:nvPr/>
          </p:nvCxnSpPr>
          <p:spPr>
            <a:xfrm>
              <a:off x="9758527" y="3963468"/>
              <a:ext cx="476177" cy="0"/>
            </a:xfrm>
            <a:prstGeom prst="line">
              <a:avLst/>
            </a:prstGeom>
            <a:ln>
              <a:headEnd type="arrow" w="med" len="med"/>
              <a:tailEnd type="arrow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928AF745-E653-8B4D-9599-FBA8F47FC38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670489" y="3970767"/>
              <a:ext cx="657322" cy="0"/>
            </a:xfrm>
            <a:prstGeom prst="line">
              <a:avLst/>
            </a:prstGeom>
            <a:ln>
              <a:headEnd type="arrow" w="med" len="med"/>
              <a:tailEnd type="arrow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22C0D9F-9DC2-F94F-B9BB-0F4D1F390BE7}"/>
                </a:ext>
              </a:extLst>
            </p:cNvPr>
            <p:cNvSpPr txBox="1"/>
            <p:nvPr/>
          </p:nvSpPr>
          <p:spPr>
            <a:xfrm>
              <a:off x="10041363" y="5288857"/>
              <a:ext cx="1773145" cy="24622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chemeClr val="accent6"/>
                  </a:solidFill>
                </a:rPr>
                <a:t>The cook is serving the plates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5C6ACE6-2E15-D146-9C03-D53124E6067E}"/>
                </a:ext>
              </a:extLst>
            </p:cNvPr>
            <p:cNvSpPr/>
            <p:nvPr/>
          </p:nvSpPr>
          <p:spPr>
            <a:xfrm>
              <a:off x="8963255" y="3549238"/>
              <a:ext cx="380232" cy="276999"/>
            </a:xfrm>
            <a:prstGeom prst="rect">
              <a:avLst/>
            </a:prstGeom>
            <a:effectLst/>
          </p:spPr>
          <p:txBody>
            <a:bodyPr wrap="none">
              <a:spAutoFit/>
            </a:bodyPr>
            <a:lstStyle/>
            <a:p>
              <a:r>
                <a:rPr lang="en-US" sz="1200" dirty="0"/>
                <a:t>0.7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B1936969-255C-634B-9714-B83024202257}"/>
                </a:ext>
              </a:extLst>
            </p:cNvPr>
            <p:cNvSpPr/>
            <p:nvPr/>
          </p:nvSpPr>
          <p:spPr>
            <a:xfrm>
              <a:off x="9115655" y="3752438"/>
              <a:ext cx="380232" cy="276999"/>
            </a:xfrm>
            <a:prstGeom prst="rect">
              <a:avLst/>
            </a:prstGeom>
            <a:effectLst/>
          </p:spPr>
          <p:txBody>
            <a:bodyPr wrap="none">
              <a:spAutoFit/>
            </a:bodyPr>
            <a:lstStyle/>
            <a:p>
              <a:r>
                <a:rPr lang="en-US" sz="1200" dirty="0"/>
                <a:t>0.5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4CAFFE2-939F-FB40-86AB-4A321040561F}"/>
                </a:ext>
              </a:extLst>
            </p:cNvPr>
            <p:cNvSpPr/>
            <p:nvPr/>
          </p:nvSpPr>
          <p:spPr>
            <a:xfrm>
              <a:off x="10261389" y="3549238"/>
              <a:ext cx="380232" cy="276999"/>
            </a:xfrm>
            <a:prstGeom prst="rect">
              <a:avLst/>
            </a:prstGeom>
            <a:effectLst/>
          </p:spPr>
          <p:txBody>
            <a:bodyPr wrap="none">
              <a:spAutoFit/>
            </a:bodyPr>
            <a:lstStyle/>
            <a:p>
              <a:r>
                <a:rPr lang="en-US" sz="1200" dirty="0"/>
                <a:t>0.8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047A74FD-02BC-6E4D-82F7-72CC280A36AB}"/>
                </a:ext>
              </a:extLst>
            </p:cNvPr>
            <p:cNvSpPr/>
            <p:nvPr/>
          </p:nvSpPr>
          <p:spPr>
            <a:xfrm>
              <a:off x="9827105" y="3761172"/>
              <a:ext cx="380232" cy="276999"/>
            </a:xfrm>
            <a:prstGeom prst="rect">
              <a:avLst/>
            </a:prstGeom>
            <a:effectLst/>
          </p:spPr>
          <p:txBody>
            <a:bodyPr wrap="square">
              <a:spAutoFit/>
            </a:bodyPr>
            <a:lstStyle/>
            <a:p>
              <a:r>
                <a:rPr lang="en-US" sz="1200" dirty="0"/>
                <a:t>0.3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EEF8B22-9742-914D-BC2A-B47B831C751B}"/>
                </a:ext>
              </a:extLst>
            </p:cNvPr>
            <p:cNvSpPr/>
            <p:nvPr/>
          </p:nvSpPr>
          <p:spPr>
            <a:xfrm>
              <a:off x="10819251" y="3752438"/>
              <a:ext cx="380232" cy="276999"/>
            </a:xfrm>
            <a:prstGeom prst="rect">
              <a:avLst/>
            </a:prstGeom>
            <a:effectLst/>
          </p:spPr>
          <p:txBody>
            <a:bodyPr wrap="square">
              <a:spAutoFit/>
            </a:bodyPr>
            <a:lstStyle/>
            <a:p>
              <a:r>
                <a:rPr lang="en-US" sz="1200" dirty="0"/>
                <a:t>0.7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35CA383-B0DA-3E43-A56C-18009BADF861}"/>
                </a:ext>
              </a:extLst>
            </p:cNvPr>
            <p:cNvSpPr txBox="1"/>
            <p:nvPr/>
          </p:nvSpPr>
          <p:spPr>
            <a:xfrm rot="16200000">
              <a:off x="7243199" y="1701902"/>
              <a:ext cx="17468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TAL</a:t>
              </a:r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FCADD2FD-3AA2-B841-BC05-BBB3097DEF9C}"/>
                </a:ext>
              </a:extLst>
            </p:cNvPr>
            <p:cNvCxnSpPr>
              <a:cxnSpLocks/>
            </p:cNvCxnSpPr>
            <p:nvPr/>
          </p:nvCxnSpPr>
          <p:spPr>
            <a:xfrm>
              <a:off x="9344885" y="2233363"/>
              <a:ext cx="790972" cy="0"/>
            </a:xfrm>
            <a:prstGeom prst="line">
              <a:avLst/>
            </a:prstGeom>
            <a:ln>
              <a:solidFill>
                <a:schemeClr val="accent2"/>
              </a:solidFill>
              <a:headEnd type="arrow" w="med" len="med"/>
              <a:tailEnd type="arrow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93209600-2D12-3747-A7C7-F027D266AE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61389" y="2221172"/>
              <a:ext cx="781113" cy="15830"/>
            </a:xfrm>
            <a:prstGeom prst="line">
              <a:avLst/>
            </a:prstGeom>
            <a:ln>
              <a:solidFill>
                <a:schemeClr val="accent2"/>
              </a:solidFill>
              <a:headEnd type="arrow" w="med" len="med"/>
              <a:tailEnd type="arrow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CAFABA0-6E05-C245-882F-F537444C9D5A}"/>
                </a:ext>
              </a:extLst>
            </p:cNvPr>
            <p:cNvSpPr txBox="1"/>
            <p:nvPr/>
          </p:nvSpPr>
          <p:spPr>
            <a:xfrm>
              <a:off x="9057747" y="2336099"/>
              <a:ext cx="137644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Running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86F8DD0-B9D3-994F-8535-0D5930130225}"/>
                </a:ext>
              </a:extLst>
            </p:cNvPr>
            <p:cNvSpPr txBox="1"/>
            <p:nvPr/>
          </p:nvSpPr>
          <p:spPr>
            <a:xfrm>
              <a:off x="10052301" y="2314729"/>
              <a:ext cx="137644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Jumping</a:t>
              </a:r>
            </a:p>
          </p:txBody>
        </p: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995725B8-EF9B-954B-A2EE-02DCEC70002A}"/>
                </a:ext>
              </a:extLst>
            </p:cNvPr>
            <p:cNvGrpSpPr/>
            <p:nvPr/>
          </p:nvGrpSpPr>
          <p:grpSpPr>
            <a:xfrm>
              <a:off x="8431524" y="1469639"/>
              <a:ext cx="3276289" cy="540000"/>
              <a:chOff x="9832506" y="6993410"/>
              <a:chExt cx="3276289" cy="540000"/>
            </a:xfrm>
          </p:grpSpPr>
          <p:pic>
            <p:nvPicPr>
              <p:cNvPr id="40" name="Picture 39">
                <a:extLst>
                  <a:ext uri="{FF2B5EF4-FFF2-40B4-BE49-F238E27FC236}">
                    <a16:creationId xmlns:a16="http://schemas.microsoft.com/office/drawing/2014/main" id="{CF5D81E0-5CB7-554D-A6E2-8A072FE487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alphaModFix amt="20000"/>
              </a:blip>
              <a:stretch>
                <a:fillRect/>
              </a:stretch>
            </p:blipFill>
            <p:spPr>
              <a:xfrm>
                <a:off x="12054194" y="6993410"/>
                <a:ext cx="1054601" cy="54000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  <a:effectLst/>
              <a:scene3d>
                <a:camera prst="orthographicFront">
                  <a:rot lat="1200000" lon="3600000" rev="0"/>
                </a:camera>
                <a:lightRig rig="threePt" dir="t"/>
              </a:scene3d>
            </p:spPr>
          </p:pic>
          <p:pic>
            <p:nvPicPr>
              <p:cNvPr id="41" name="Picture 40">
                <a:extLst>
                  <a:ext uri="{FF2B5EF4-FFF2-40B4-BE49-F238E27FC236}">
                    <a16:creationId xmlns:a16="http://schemas.microsoft.com/office/drawing/2014/main" id="{2B6A0377-E2B3-EC49-9645-FCFCA5EDE0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611311" y="6993410"/>
                <a:ext cx="1048359" cy="54000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  <a:scene3d>
                <a:camera prst="orthographicFront">
                  <a:rot lat="1200000" lon="3600000" rev="0"/>
                </a:camera>
                <a:lightRig rig="threePt" dir="t"/>
              </a:scene3d>
            </p:spPr>
          </p:pic>
          <p:pic>
            <p:nvPicPr>
              <p:cNvPr id="42" name="Picture 41">
                <a:extLst>
                  <a:ext uri="{FF2B5EF4-FFF2-40B4-BE49-F238E27FC236}">
                    <a16:creationId xmlns:a16="http://schemas.microsoft.com/office/drawing/2014/main" id="{F3394247-5670-E34D-90F5-3563AE1E42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168490" y="6993410"/>
                <a:ext cx="1048297" cy="54000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  <a:scene3d>
                <a:camera prst="orthographicFront">
                  <a:rot lat="1200000" lon="3600000" rev="0"/>
                </a:camera>
                <a:lightRig rig="threePt" dir="t"/>
              </a:scene3d>
            </p:spPr>
          </p:pic>
          <p:pic>
            <p:nvPicPr>
              <p:cNvPr id="43" name="Picture 42">
                <a:extLst>
                  <a:ext uri="{FF2B5EF4-FFF2-40B4-BE49-F238E27FC236}">
                    <a16:creationId xmlns:a16="http://schemas.microsoft.com/office/drawing/2014/main" id="{686076A0-2621-EB4F-8A4E-9EE509DDD4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723487" y="6993410"/>
                <a:ext cx="1050479" cy="54000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  <a:scene3d>
                <a:camera prst="orthographicFront">
                  <a:rot lat="1200000" lon="3600000" rev="0"/>
                </a:camera>
                <a:lightRig rig="threePt" dir="t"/>
              </a:scene3d>
            </p:spPr>
          </p:pic>
          <p:pic>
            <p:nvPicPr>
              <p:cNvPr id="44" name="Picture 43">
                <a:extLst>
                  <a:ext uri="{FF2B5EF4-FFF2-40B4-BE49-F238E27FC236}">
                    <a16:creationId xmlns:a16="http://schemas.microsoft.com/office/drawing/2014/main" id="{880EF6AE-77C9-C840-B3F0-EED9CD9618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279640" y="6993410"/>
                <a:ext cx="1049323" cy="54000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  <a:scene3d>
                <a:camera prst="orthographicFront">
                  <a:rot lat="1200000" lon="3600000" rev="0"/>
                </a:camera>
                <a:lightRig rig="threePt" dir="t"/>
              </a:scene3d>
            </p:spPr>
          </p:pic>
          <p:pic>
            <p:nvPicPr>
              <p:cNvPr id="45" name="Picture 44">
                <a:extLst>
                  <a:ext uri="{FF2B5EF4-FFF2-40B4-BE49-F238E27FC236}">
                    <a16:creationId xmlns:a16="http://schemas.microsoft.com/office/drawing/2014/main" id="{3C547921-C33F-E740-B131-7BBAED355B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alphaModFix amt="35000"/>
              </a:blip>
              <a:stretch>
                <a:fillRect/>
              </a:stretch>
            </p:blipFill>
            <p:spPr>
              <a:xfrm>
                <a:off x="9832506" y="6993410"/>
                <a:ext cx="1052610" cy="54000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  <a:effectLst/>
              <a:scene3d>
                <a:camera prst="orthographicFront">
                  <a:rot lat="1200000" lon="3600000" rev="0"/>
                </a:camera>
                <a:lightRig rig="threePt" dir="t"/>
              </a:scene3d>
            </p:spPr>
          </p:pic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828B1D23-55FC-6244-B0F2-319FC8E2BBBD}"/>
                </a:ext>
              </a:extLst>
            </p:cNvPr>
            <p:cNvGrpSpPr/>
            <p:nvPr/>
          </p:nvGrpSpPr>
          <p:grpSpPr>
            <a:xfrm>
              <a:off x="8513967" y="2975916"/>
              <a:ext cx="3142066" cy="540000"/>
              <a:chOff x="9895979" y="4018267"/>
              <a:chExt cx="3142066" cy="540000"/>
            </a:xfrm>
          </p:grpSpPr>
          <p:pic>
            <p:nvPicPr>
              <p:cNvPr id="47" name="Picture 46">
                <a:extLst>
                  <a:ext uri="{FF2B5EF4-FFF2-40B4-BE49-F238E27FC236}">
                    <a16:creationId xmlns:a16="http://schemas.microsoft.com/office/drawing/2014/main" id="{D3C57C15-2113-1140-BE37-D8871D9117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rightnessContrast bright="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12250792" y="4018267"/>
                <a:ext cx="787253" cy="54000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  <a:scene3d>
                <a:camera prst="orthographicFront">
                  <a:rot lat="1200000" lon="3000000" rev="0"/>
                </a:camera>
                <a:lightRig rig="threePt" dir="t"/>
              </a:scene3d>
            </p:spPr>
          </p:pic>
          <p:pic>
            <p:nvPicPr>
              <p:cNvPr id="48" name="Picture 47">
                <a:extLst>
                  <a:ext uri="{FF2B5EF4-FFF2-40B4-BE49-F238E27FC236}">
                    <a16:creationId xmlns:a16="http://schemas.microsoft.com/office/drawing/2014/main" id="{D37E9ABB-89B8-0340-8DF7-8954DB1A88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rightnessContrast bright="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11821802" y="4018267"/>
                <a:ext cx="727945" cy="54000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  <a:scene3d>
                <a:camera prst="orthographicFront">
                  <a:rot lat="1200000" lon="3000000" rev="0"/>
                </a:camera>
                <a:lightRig rig="threePt" dir="t"/>
              </a:scene3d>
            </p:spPr>
          </p:pic>
          <p:pic>
            <p:nvPicPr>
              <p:cNvPr id="49" name="Picture 48">
                <a:extLst>
                  <a:ext uri="{FF2B5EF4-FFF2-40B4-BE49-F238E27FC236}">
                    <a16:creationId xmlns:a16="http://schemas.microsoft.com/office/drawing/2014/main" id="{9B9BFF40-75E1-D34D-93D7-1FDDA3C9CF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brightnessContrast bright="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11337709" y="4018267"/>
                <a:ext cx="783049" cy="54000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  <a:scene3d>
                <a:camera prst="orthographicFront">
                  <a:rot lat="1200000" lon="3000000" rev="0"/>
                </a:camera>
                <a:lightRig rig="threePt" dir="t"/>
              </a:scene3d>
            </p:spPr>
          </p:pic>
          <p:pic>
            <p:nvPicPr>
              <p:cNvPr id="50" name="Picture 49">
                <a:extLst>
                  <a:ext uri="{FF2B5EF4-FFF2-40B4-BE49-F238E27FC236}">
                    <a16:creationId xmlns:a16="http://schemas.microsoft.com/office/drawing/2014/main" id="{9F221CB6-E3C6-8F46-8EC4-C9254B9EDB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BEBA8EAE-BF5A-486C-A8C5-ECC9F3942E4B}">
                    <a14:imgProps xmlns:a14="http://schemas.microsoft.com/office/drawing/2010/main">
                      <a14:imgLayer r:embed="rId17">
                        <a14:imgEffect>
                          <a14:brightnessContrast bright="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10856556" y="4018267"/>
                <a:ext cx="780109" cy="54000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  <a:scene3d>
                <a:camera prst="orthographicFront">
                  <a:rot lat="1200000" lon="3000000" rev="0"/>
                </a:camera>
                <a:lightRig rig="threePt" dir="t"/>
              </a:scene3d>
            </p:spPr>
          </p:pic>
          <p:pic>
            <p:nvPicPr>
              <p:cNvPr id="51" name="Picture 50">
                <a:extLst>
                  <a:ext uri="{FF2B5EF4-FFF2-40B4-BE49-F238E27FC236}">
                    <a16:creationId xmlns:a16="http://schemas.microsoft.com/office/drawing/2014/main" id="{16B7FEA6-DF55-094E-BE72-4893B5351D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BEBA8EAE-BF5A-486C-A8C5-ECC9F3942E4B}">
                    <a14:imgProps xmlns:a14="http://schemas.microsoft.com/office/drawing/2010/main">
                      <a14:imgLayer r:embed="rId19">
                        <a14:imgEffect>
                          <a14:brightnessContrast bright="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10378653" y="4018267"/>
                <a:ext cx="776859" cy="54000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  <a:scene3d>
                <a:camera prst="orthographicFront">
                  <a:rot lat="1200000" lon="3000000" rev="0"/>
                </a:camera>
                <a:lightRig rig="threePt" dir="t"/>
              </a:scene3d>
            </p:spPr>
          </p:pic>
          <p:pic>
            <p:nvPicPr>
              <p:cNvPr id="52" name="Picture 51">
                <a:extLst>
                  <a:ext uri="{FF2B5EF4-FFF2-40B4-BE49-F238E27FC236}">
                    <a16:creationId xmlns:a16="http://schemas.microsoft.com/office/drawing/2014/main" id="{2DF0DFA8-380B-8D4A-9242-B798201163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>
                <a:extLst>
                  <a:ext uri="{BEBA8EAE-BF5A-486C-A8C5-ECC9F3942E4B}">
                    <a14:imgProps xmlns:a14="http://schemas.microsoft.com/office/drawing/2010/main">
                      <a14:imgLayer r:embed="rId21">
                        <a14:imgEffect>
                          <a14:brightnessContrast bright="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9895979" y="4018267"/>
                <a:ext cx="781630" cy="54000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  <a:scene3d>
                <a:camera prst="orthographicFront">
                  <a:rot lat="1200000" lon="3000000" rev="0"/>
                </a:camera>
                <a:lightRig rig="threePt" dir="t"/>
              </a:scene3d>
            </p:spPr>
          </p:pic>
        </p:grpSp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D1C838D1-8A99-624E-B712-57ECF5E09B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10645554" y="4325652"/>
              <a:ext cx="1062259" cy="540000"/>
            </a:xfrm>
            <a:prstGeom prst="rect">
              <a:avLst/>
            </a:prstGeom>
            <a:scene3d>
              <a:camera prst="orthographicFront">
                <a:rot lat="1200000" lon="3600000" rev="0"/>
              </a:camera>
              <a:lightRig rig="threePt" dir="t"/>
            </a:scene3d>
          </p:spPr>
        </p:pic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CBF00847-FE7B-CB4A-8A7E-1E18650C2F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10282176" y="4343082"/>
              <a:ext cx="1036800" cy="540000"/>
            </a:xfrm>
            <a:prstGeom prst="rect">
              <a:avLst/>
            </a:prstGeom>
            <a:scene3d>
              <a:camera prst="orthographicFront">
                <a:rot lat="1200000" lon="3600000" rev="0"/>
              </a:camera>
              <a:lightRig rig="threePt" dir="t"/>
            </a:scene3d>
          </p:spPr>
        </p:pic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3FCD3996-601D-7443-94B6-88DE3A2E3DD1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9898741" y="4343082"/>
              <a:ext cx="1056857" cy="540000"/>
            </a:xfrm>
            <a:prstGeom prst="rect">
              <a:avLst/>
            </a:prstGeom>
            <a:scene3d>
              <a:camera prst="orthographicFront">
                <a:rot lat="1200000" lon="3600000" rev="0"/>
              </a:camera>
              <a:lightRig rig="threePt" dir="t"/>
            </a:scene3d>
          </p:spPr>
        </p:pic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2EFB22D7-B157-4B40-8D40-703AAFBF446D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9528090" y="4343082"/>
              <a:ext cx="1044073" cy="540000"/>
            </a:xfrm>
            <a:prstGeom prst="rect">
              <a:avLst/>
            </a:prstGeom>
            <a:scene3d>
              <a:camera prst="orthographicFront">
                <a:rot lat="1200000" lon="3600000" rev="0"/>
              </a:camera>
              <a:lightRig rig="threePt" dir="t"/>
            </a:scene3d>
          </p:spPr>
        </p:pic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65336326-7A2B-4F45-B712-1D4B7B0A8B54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/>
            <a:stretch>
              <a:fillRect/>
            </a:stretch>
          </p:blipFill>
          <p:spPr>
            <a:xfrm>
              <a:off x="9156493" y="4343082"/>
              <a:ext cx="1045020" cy="540000"/>
            </a:xfrm>
            <a:prstGeom prst="rect">
              <a:avLst/>
            </a:prstGeom>
            <a:scene3d>
              <a:camera prst="orthographicFront">
                <a:rot lat="1200000" lon="3600000" rev="0"/>
              </a:camera>
              <a:lightRig rig="threePt" dir="t"/>
            </a:scene3d>
          </p:spPr>
        </p:pic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AD78A014-64F1-4A40-B462-D400EDF237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/>
            <a:stretch>
              <a:fillRect/>
            </a:stretch>
          </p:blipFill>
          <p:spPr>
            <a:xfrm>
              <a:off x="8786932" y="4343082"/>
              <a:ext cx="1042984" cy="540000"/>
            </a:xfrm>
            <a:prstGeom prst="rect">
              <a:avLst/>
            </a:prstGeom>
            <a:scene3d>
              <a:camera prst="orthographicFront">
                <a:rot lat="1200000" lon="3600000" rev="0"/>
              </a:camera>
              <a:lightRig rig="threePt" dir="t"/>
            </a:scene3d>
          </p:spPr>
        </p:pic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DA97F0CF-3696-3442-935D-F09F517DB7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/>
            <a:stretch>
              <a:fillRect/>
            </a:stretch>
          </p:blipFill>
          <p:spPr>
            <a:xfrm>
              <a:off x="8414242" y="4344981"/>
              <a:ext cx="1046113" cy="540000"/>
            </a:xfrm>
            <a:prstGeom prst="rect">
              <a:avLst/>
            </a:prstGeom>
            <a:scene3d>
              <a:camera prst="orthographicFront">
                <a:rot lat="1200000" lon="3600000" rev="0"/>
              </a:camera>
              <a:lightRig rig="threePt" dir="t"/>
            </a:scene3d>
          </p:spPr>
        </p:pic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95439ED3-2B2F-BC49-A98C-0CE54F8A24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41363" y="5108932"/>
              <a:ext cx="657322" cy="0"/>
            </a:xfrm>
            <a:prstGeom prst="line">
              <a:avLst/>
            </a:prstGeom>
            <a:ln>
              <a:solidFill>
                <a:schemeClr val="accent4"/>
              </a:solidFill>
              <a:headEnd type="arrow" w="med" len="med"/>
              <a:tailEnd type="arrow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773D0CB9-8B15-C044-852C-CBDD53522D5C}"/>
                </a:ext>
              </a:extLst>
            </p:cNvPr>
            <p:cNvCxnSpPr>
              <a:cxnSpLocks/>
            </p:cNvCxnSpPr>
            <p:nvPr/>
          </p:nvCxnSpPr>
          <p:spPr>
            <a:xfrm>
              <a:off x="10634472" y="5203031"/>
              <a:ext cx="506194" cy="0"/>
            </a:xfrm>
            <a:prstGeom prst="line">
              <a:avLst/>
            </a:prstGeom>
            <a:ln>
              <a:solidFill>
                <a:schemeClr val="accent6"/>
              </a:solidFill>
              <a:headEnd type="arrow" w="med" len="med"/>
              <a:tailEnd type="arrow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BE71CF61-E87E-FE4C-8D6C-D6A4B0FA71BB}"/>
                </a:ext>
              </a:extLst>
            </p:cNvPr>
            <p:cNvSpPr txBox="1"/>
            <p:nvPr/>
          </p:nvSpPr>
          <p:spPr>
            <a:xfrm>
              <a:off x="8871288" y="5404819"/>
              <a:ext cx="1762963" cy="24622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chemeClr val="accent2"/>
                  </a:solidFill>
                </a:rPr>
                <a:t>He is washing vegetables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1F4DFF92-F80F-884C-A763-371F1DC13FEC}"/>
                </a:ext>
              </a:extLst>
            </p:cNvPr>
            <p:cNvSpPr txBox="1"/>
            <p:nvPr/>
          </p:nvSpPr>
          <p:spPr>
            <a:xfrm>
              <a:off x="9295597" y="5535442"/>
              <a:ext cx="2202102" cy="24622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chemeClr val="accent4"/>
                  </a:solidFill>
                </a:rPr>
                <a:t>The pasta is simmering in the sauce</a:t>
              </a:r>
            </a:p>
          </p:txBody>
        </p: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52DD542B-320B-F940-BE58-BD54B294C96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71061" y="5203031"/>
              <a:ext cx="0" cy="181419"/>
            </a:xfrm>
            <a:prstGeom prst="line">
              <a:avLst/>
            </a:prstGeom>
            <a:ln w="12700">
              <a:solidFill>
                <a:schemeClr val="accent6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17A9F8F0-92F0-9740-8116-86CE0D35CE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76364" y="5116883"/>
              <a:ext cx="0" cy="256323"/>
            </a:xfrm>
            <a:prstGeom prst="line">
              <a:avLst/>
            </a:prstGeom>
            <a:ln w="12700">
              <a:solidFill>
                <a:srgbClr val="92D050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193770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  <p:extLst mod="1">
    <p:ext uri="{E180D4A7-C9FB-4DFB-919C-405C955672EB}">
      <p14:showEvtLst xmlns:p14="http://schemas.microsoft.com/office/powerpoint/2010/main">
        <p14:playEvt time="5342" objId="3"/>
        <p14:stopEvt time="18283" objId="3"/>
      </p14:showEvtLst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800" dirty="0">
                <a:solidFill>
                  <a:schemeClr val="tx1"/>
                </a:solidFill>
                <a:latin typeface="+mn-lt"/>
              </a:rPr>
              <a:t>Experiments</a:t>
            </a:r>
          </a:p>
        </p:txBody>
      </p:sp>
    </p:spTree>
    <p:extLst>
      <p:ext uri="{BB962C8B-B14F-4D97-AF65-F5344CB8AC3E}">
        <p14:creationId xmlns:p14="http://schemas.microsoft.com/office/powerpoint/2010/main" val="679494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3C06750-FA16-BE4E-94B2-8CF4A4B7050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en-US" dirty="0">
                <a:solidFill>
                  <a:schemeClr val="tx1"/>
                </a:solidFill>
                <a:latin typeface="+mn-lt"/>
              </a:rPr>
              <a:t>Ablation Studies Setup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27524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9000"/>
    </mc:Choice>
    <mc:Fallback xmlns="">
      <p:transition advTm="9000"/>
    </mc:Fallback>
  </mc:AlternateContent>
  <p:extLst mod="1">
    <p:ext uri="{E180D4A7-C9FB-4DFB-919C-405C955672EB}">
      <p14:showEvtLst xmlns:p14="http://schemas.microsoft.com/office/powerpoint/2010/main">
        <p14:playEvt time="5342" objId="3"/>
        <p14:stopEvt time="18283" objId="3"/>
      </p14:showEvtLst>
    </p:ext>
  </p:extLs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Single Corner Rectangle 8">
            <a:extLst>
              <a:ext uri="{FF2B5EF4-FFF2-40B4-BE49-F238E27FC236}">
                <a16:creationId xmlns:a16="http://schemas.microsoft.com/office/drawing/2014/main" id="{79D0C368-C39F-F549-A77C-4B94AE77DB4C}"/>
              </a:ext>
            </a:extLst>
          </p:cNvPr>
          <p:cNvSpPr/>
          <p:nvPr/>
        </p:nvSpPr>
        <p:spPr>
          <a:xfrm>
            <a:off x="763940" y="1466349"/>
            <a:ext cx="4962016" cy="1735601"/>
          </a:xfrm>
          <a:prstGeom prst="snip1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3200" b="1" dirty="0">
                <a:solidFill>
                  <a:schemeClr val="tx1"/>
                </a:solidFill>
              </a:rPr>
              <a:t>Target tasks</a:t>
            </a:r>
          </a:p>
          <a:p>
            <a:pPr marL="342900" indent="-342900">
              <a:buFontTx/>
              <a:buChar char="-"/>
            </a:pPr>
            <a:r>
              <a:rPr lang="en-US" sz="2400" dirty="0">
                <a:solidFill>
                  <a:schemeClr val="tx1"/>
                </a:solidFill>
              </a:rPr>
              <a:t>TAL</a:t>
            </a:r>
          </a:p>
          <a:p>
            <a:pPr marL="342900" indent="-342900">
              <a:buFontTx/>
              <a:buChar char="-"/>
            </a:pPr>
            <a:r>
              <a:rPr lang="en-US" sz="2400" dirty="0">
                <a:solidFill>
                  <a:schemeClr val="tx1"/>
                </a:solidFill>
              </a:rPr>
              <a:t>Proposals</a:t>
            </a:r>
          </a:p>
          <a:p>
            <a:pPr marL="342900" indent="-342900">
              <a:buFontTx/>
              <a:buChar char="-"/>
            </a:pPr>
            <a:r>
              <a:rPr lang="en-US" sz="2400" dirty="0">
                <a:solidFill>
                  <a:schemeClr val="tx1"/>
                </a:solidFill>
              </a:rPr>
              <a:t>Dense-Captioning</a:t>
            </a:r>
          </a:p>
          <a:p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3C06750-FA16-BE4E-94B2-8CF4A4B7050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en-US" dirty="0">
                <a:solidFill>
                  <a:schemeClr val="tx1"/>
                </a:solidFill>
                <a:latin typeface="+mn-lt"/>
              </a:rPr>
              <a:t>Ablation Studies Setup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84000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9000"/>
    </mc:Choice>
    <mc:Fallback xmlns="">
      <p:transition advTm="9000"/>
    </mc:Fallback>
  </mc:AlternateContent>
  <p:extLst mod="1">
    <p:ext uri="{E180D4A7-C9FB-4DFB-919C-405C955672EB}">
      <p14:showEvtLst xmlns:p14="http://schemas.microsoft.com/office/powerpoint/2010/main">
        <p14:playEvt time="5342" objId="3"/>
        <p14:stopEvt time="18283" objId="3"/>
      </p14:showEvtLst>
    </p:ext>
  </p:extLs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Single Corner Rectangle 8">
            <a:extLst>
              <a:ext uri="{FF2B5EF4-FFF2-40B4-BE49-F238E27FC236}">
                <a16:creationId xmlns:a16="http://schemas.microsoft.com/office/drawing/2014/main" id="{79D0C368-C39F-F549-A77C-4B94AE77DB4C}"/>
              </a:ext>
            </a:extLst>
          </p:cNvPr>
          <p:cNvSpPr/>
          <p:nvPr/>
        </p:nvSpPr>
        <p:spPr>
          <a:xfrm>
            <a:off x="763940" y="1466349"/>
            <a:ext cx="4962016" cy="1735601"/>
          </a:xfrm>
          <a:prstGeom prst="snip1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3200" b="1" dirty="0">
                <a:solidFill>
                  <a:schemeClr val="tx1"/>
                </a:solidFill>
              </a:rPr>
              <a:t>Target tasks</a:t>
            </a:r>
          </a:p>
          <a:p>
            <a:pPr marL="342900" indent="-342900">
              <a:buFontTx/>
              <a:buChar char="-"/>
            </a:pPr>
            <a:r>
              <a:rPr lang="en-US" sz="2400" dirty="0">
                <a:solidFill>
                  <a:schemeClr val="tx1"/>
                </a:solidFill>
              </a:rPr>
              <a:t>TAL</a:t>
            </a:r>
          </a:p>
          <a:p>
            <a:pPr marL="342900" indent="-342900">
              <a:buFontTx/>
              <a:buChar char="-"/>
            </a:pPr>
            <a:r>
              <a:rPr lang="en-US" sz="2400" dirty="0">
                <a:solidFill>
                  <a:schemeClr val="tx1"/>
                </a:solidFill>
              </a:rPr>
              <a:t>Proposals</a:t>
            </a:r>
          </a:p>
          <a:p>
            <a:pPr marL="342900" indent="-342900">
              <a:buFontTx/>
              <a:buChar char="-"/>
            </a:pPr>
            <a:r>
              <a:rPr lang="en-US" sz="2400" dirty="0">
                <a:solidFill>
                  <a:schemeClr val="tx1"/>
                </a:solidFill>
              </a:rPr>
              <a:t>Dense-Captioning</a:t>
            </a:r>
          </a:p>
          <a:p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18" name="Snip Single Corner Rectangle 17">
            <a:extLst>
              <a:ext uri="{FF2B5EF4-FFF2-40B4-BE49-F238E27FC236}">
                <a16:creationId xmlns:a16="http://schemas.microsoft.com/office/drawing/2014/main" id="{32DDD09E-DE00-1B4E-8638-C5DB959BB967}"/>
              </a:ext>
            </a:extLst>
          </p:cNvPr>
          <p:cNvSpPr/>
          <p:nvPr/>
        </p:nvSpPr>
        <p:spPr>
          <a:xfrm>
            <a:off x="6221800" y="1466349"/>
            <a:ext cx="4962016" cy="1735601"/>
          </a:xfrm>
          <a:prstGeom prst="snip1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3200" b="1" dirty="0">
                <a:solidFill>
                  <a:schemeClr val="tx1"/>
                </a:solidFill>
              </a:rPr>
              <a:t>Encoder architectures</a:t>
            </a:r>
          </a:p>
          <a:p>
            <a:pPr marL="342900" indent="-342900">
              <a:buFontTx/>
              <a:buChar char="-"/>
            </a:pPr>
            <a:r>
              <a:rPr lang="en-US" sz="2400" dirty="0">
                <a:solidFill>
                  <a:schemeClr val="tx1"/>
                </a:solidFill>
              </a:rPr>
              <a:t>ResNet3D-18</a:t>
            </a:r>
          </a:p>
          <a:p>
            <a:pPr marL="342900" indent="-342900">
              <a:buFontTx/>
              <a:buChar char="-"/>
            </a:pPr>
            <a:r>
              <a:rPr lang="en-US" sz="2400" dirty="0">
                <a:solidFill>
                  <a:schemeClr val="tx1"/>
                </a:solidFill>
              </a:rPr>
              <a:t>R(2+1)D-18</a:t>
            </a:r>
          </a:p>
          <a:p>
            <a:pPr marL="342900" indent="-342900">
              <a:buFontTx/>
              <a:buChar char="-"/>
            </a:pPr>
            <a:r>
              <a:rPr lang="en-US" sz="2400" dirty="0">
                <a:solidFill>
                  <a:schemeClr val="tx1"/>
                </a:solidFill>
              </a:rPr>
              <a:t>R(2+1)D-34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3C06750-FA16-BE4E-94B2-8CF4A4B7050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en-US" dirty="0">
                <a:solidFill>
                  <a:schemeClr val="tx1"/>
                </a:solidFill>
                <a:latin typeface="+mn-lt"/>
              </a:rPr>
              <a:t>Ablation Studies Setup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02078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9000"/>
    </mc:Choice>
    <mc:Fallback xmlns="">
      <p:transition advTm="9000"/>
    </mc:Fallback>
  </mc:AlternateContent>
  <p:extLst mod="1">
    <p:ext uri="{E180D4A7-C9FB-4DFB-919C-405C955672EB}">
      <p14:showEvtLst xmlns:p14="http://schemas.microsoft.com/office/powerpoint/2010/main">
        <p14:playEvt time="5342" objId="3"/>
        <p14:stopEvt time="18283" objId="3"/>
      </p14:showEvtLst>
    </p:ext>
  </p:extLs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Single Corner Rectangle 8">
            <a:extLst>
              <a:ext uri="{FF2B5EF4-FFF2-40B4-BE49-F238E27FC236}">
                <a16:creationId xmlns:a16="http://schemas.microsoft.com/office/drawing/2014/main" id="{79D0C368-C39F-F549-A77C-4B94AE77DB4C}"/>
              </a:ext>
            </a:extLst>
          </p:cNvPr>
          <p:cNvSpPr/>
          <p:nvPr/>
        </p:nvSpPr>
        <p:spPr>
          <a:xfrm>
            <a:off x="763940" y="1466349"/>
            <a:ext cx="4962016" cy="1735601"/>
          </a:xfrm>
          <a:prstGeom prst="snip1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3200" b="1" dirty="0">
                <a:solidFill>
                  <a:schemeClr val="tx1"/>
                </a:solidFill>
              </a:rPr>
              <a:t>Target tasks</a:t>
            </a:r>
          </a:p>
          <a:p>
            <a:pPr marL="342900" indent="-342900">
              <a:buFontTx/>
              <a:buChar char="-"/>
            </a:pPr>
            <a:r>
              <a:rPr lang="en-US" sz="2400" dirty="0">
                <a:solidFill>
                  <a:schemeClr val="tx1"/>
                </a:solidFill>
              </a:rPr>
              <a:t>TAL</a:t>
            </a:r>
          </a:p>
          <a:p>
            <a:pPr marL="342900" indent="-342900">
              <a:buFontTx/>
              <a:buChar char="-"/>
            </a:pPr>
            <a:r>
              <a:rPr lang="en-US" sz="2400" dirty="0">
                <a:solidFill>
                  <a:schemeClr val="tx1"/>
                </a:solidFill>
              </a:rPr>
              <a:t>Proposals</a:t>
            </a:r>
          </a:p>
          <a:p>
            <a:pPr marL="342900" indent="-342900">
              <a:buFontTx/>
              <a:buChar char="-"/>
            </a:pPr>
            <a:r>
              <a:rPr lang="en-US" sz="2400" dirty="0">
                <a:solidFill>
                  <a:schemeClr val="tx1"/>
                </a:solidFill>
              </a:rPr>
              <a:t>Dense-Captioning</a:t>
            </a:r>
          </a:p>
          <a:p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16" name="Snip Single Corner Rectangle 15">
            <a:extLst>
              <a:ext uri="{FF2B5EF4-FFF2-40B4-BE49-F238E27FC236}">
                <a16:creationId xmlns:a16="http://schemas.microsoft.com/office/drawing/2014/main" id="{89206266-DE79-1C49-8BEE-C70E41A07577}"/>
              </a:ext>
            </a:extLst>
          </p:cNvPr>
          <p:cNvSpPr/>
          <p:nvPr/>
        </p:nvSpPr>
        <p:spPr>
          <a:xfrm>
            <a:off x="763939" y="3620170"/>
            <a:ext cx="4962016" cy="1735601"/>
          </a:xfrm>
          <a:prstGeom prst="snip1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3200" b="1" dirty="0">
                <a:solidFill>
                  <a:schemeClr val="tx1"/>
                </a:solidFill>
              </a:rPr>
              <a:t>Localization algorithms</a:t>
            </a:r>
          </a:p>
          <a:p>
            <a:pPr marL="342900" indent="-342900">
              <a:buFontTx/>
              <a:buChar char="-"/>
            </a:pPr>
            <a:r>
              <a:rPr lang="en-US" sz="2400" dirty="0">
                <a:solidFill>
                  <a:schemeClr val="tx1"/>
                </a:solidFill>
              </a:rPr>
              <a:t>G-TAD </a:t>
            </a:r>
            <a:r>
              <a:rPr lang="en-US" sz="2400" i="1" dirty="0">
                <a:solidFill>
                  <a:schemeClr val="tx1"/>
                </a:solidFill>
              </a:rPr>
              <a:t>vs.</a:t>
            </a:r>
            <a:r>
              <a:rPr lang="en-US" sz="2400" dirty="0">
                <a:solidFill>
                  <a:schemeClr val="tx1"/>
                </a:solidFill>
              </a:rPr>
              <a:t> BMN</a:t>
            </a:r>
          </a:p>
          <a:p>
            <a:pPr marL="342900" indent="-342900">
              <a:buFontTx/>
              <a:buChar char="-"/>
            </a:pPr>
            <a:r>
              <a:rPr lang="en-US" sz="2400" dirty="0">
                <a:solidFill>
                  <a:schemeClr val="tx1"/>
                </a:solidFill>
              </a:rPr>
              <a:t>P-GCN </a:t>
            </a:r>
            <a:r>
              <a:rPr lang="en-US" sz="2400" i="1" dirty="0">
                <a:solidFill>
                  <a:schemeClr val="tx1"/>
                </a:solidFill>
              </a:rPr>
              <a:t>vs.</a:t>
            </a:r>
            <a:r>
              <a:rPr lang="en-US" sz="2400" dirty="0">
                <a:solidFill>
                  <a:schemeClr val="tx1"/>
                </a:solidFill>
              </a:rPr>
              <a:t> G-TAD</a:t>
            </a:r>
          </a:p>
        </p:txBody>
      </p:sp>
      <p:sp>
        <p:nvSpPr>
          <p:cNvPr id="18" name="Snip Single Corner Rectangle 17">
            <a:extLst>
              <a:ext uri="{FF2B5EF4-FFF2-40B4-BE49-F238E27FC236}">
                <a16:creationId xmlns:a16="http://schemas.microsoft.com/office/drawing/2014/main" id="{32DDD09E-DE00-1B4E-8638-C5DB959BB967}"/>
              </a:ext>
            </a:extLst>
          </p:cNvPr>
          <p:cNvSpPr/>
          <p:nvPr/>
        </p:nvSpPr>
        <p:spPr>
          <a:xfrm>
            <a:off x="6221800" y="1466349"/>
            <a:ext cx="4962016" cy="1735601"/>
          </a:xfrm>
          <a:prstGeom prst="snip1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3200" b="1" dirty="0">
                <a:solidFill>
                  <a:schemeClr val="tx1"/>
                </a:solidFill>
              </a:rPr>
              <a:t>Encoder architectures</a:t>
            </a:r>
          </a:p>
          <a:p>
            <a:pPr marL="342900" indent="-342900">
              <a:buFontTx/>
              <a:buChar char="-"/>
            </a:pPr>
            <a:r>
              <a:rPr lang="en-US" sz="2400" dirty="0">
                <a:solidFill>
                  <a:schemeClr val="tx1"/>
                </a:solidFill>
              </a:rPr>
              <a:t>ResNet3D-18</a:t>
            </a:r>
          </a:p>
          <a:p>
            <a:pPr marL="342900" indent="-342900">
              <a:buFontTx/>
              <a:buChar char="-"/>
            </a:pPr>
            <a:r>
              <a:rPr lang="en-US" sz="2400" dirty="0">
                <a:solidFill>
                  <a:schemeClr val="tx1"/>
                </a:solidFill>
              </a:rPr>
              <a:t>R(2+1)D-18</a:t>
            </a:r>
          </a:p>
          <a:p>
            <a:pPr marL="342900" indent="-342900">
              <a:buFontTx/>
              <a:buChar char="-"/>
            </a:pPr>
            <a:r>
              <a:rPr lang="en-US" sz="2400" dirty="0">
                <a:solidFill>
                  <a:schemeClr val="tx1"/>
                </a:solidFill>
              </a:rPr>
              <a:t>R(2+1)D-34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3C06750-FA16-BE4E-94B2-8CF4A4B7050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en-US" dirty="0">
                <a:solidFill>
                  <a:schemeClr val="tx1"/>
                </a:solidFill>
                <a:latin typeface="+mn-lt"/>
              </a:rPr>
              <a:t>Ablation Studies Setup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49003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9000"/>
    </mc:Choice>
    <mc:Fallback xmlns="">
      <p:transition advTm="9000"/>
    </mc:Fallback>
  </mc:AlternateContent>
  <p:extLst mod="1">
    <p:ext uri="{E180D4A7-C9FB-4DFB-919C-405C955672EB}">
      <p14:showEvtLst xmlns:p14="http://schemas.microsoft.com/office/powerpoint/2010/main">
        <p14:playEvt time="5342" objId="3"/>
        <p14:stopEvt time="18283" objId="3"/>
      </p14:showEvtLst>
    </p:ext>
  </p:extLs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Single Corner Rectangle 8">
            <a:extLst>
              <a:ext uri="{FF2B5EF4-FFF2-40B4-BE49-F238E27FC236}">
                <a16:creationId xmlns:a16="http://schemas.microsoft.com/office/drawing/2014/main" id="{79D0C368-C39F-F549-A77C-4B94AE77DB4C}"/>
              </a:ext>
            </a:extLst>
          </p:cNvPr>
          <p:cNvSpPr/>
          <p:nvPr/>
        </p:nvSpPr>
        <p:spPr>
          <a:xfrm>
            <a:off x="763940" y="1466349"/>
            <a:ext cx="4962016" cy="1735601"/>
          </a:xfrm>
          <a:prstGeom prst="snip1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3200" b="1" dirty="0">
                <a:solidFill>
                  <a:schemeClr val="tx1"/>
                </a:solidFill>
              </a:rPr>
              <a:t>Target tasks</a:t>
            </a:r>
          </a:p>
          <a:p>
            <a:pPr marL="342900" indent="-342900">
              <a:buFontTx/>
              <a:buChar char="-"/>
            </a:pPr>
            <a:r>
              <a:rPr lang="en-US" sz="2400" dirty="0">
                <a:solidFill>
                  <a:schemeClr val="tx1"/>
                </a:solidFill>
              </a:rPr>
              <a:t>TAL</a:t>
            </a:r>
          </a:p>
          <a:p>
            <a:pPr marL="342900" indent="-342900">
              <a:buFontTx/>
              <a:buChar char="-"/>
            </a:pPr>
            <a:r>
              <a:rPr lang="en-US" sz="2400" dirty="0">
                <a:solidFill>
                  <a:schemeClr val="tx1"/>
                </a:solidFill>
              </a:rPr>
              <a:t>Proposals</a:t>
            </a:r>
          </a:p>
          <a:p>
            <a:pPr marL="342900" indent="-342900">
              <a:buFontTx/>
              <a:buChar char="-"/>
            </a:pPr>
            <a:r>
              <a:rPr lang="en-US" sz="2400" dirty="0">
                <a:solidFill>
                  <a:schemeClr val="tx1"/>
                </a:solidFill>
              </a:rPr>
              <a:t>Dense-Captioning</a:t>
            </a:r>
          </a:p>
          <a:p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16" name="Snip Single Corner Rectangle 15">
            <a:extLst>
              <a:ext uri="{FF2B5EF4-FFF2-40B4-BE49-F238E27FC236}">
                <a16:creationId xmlns:a16="http://schemas.microsoft.com/office/drawing/2014/main" id="{89206266-DE79-1C49-8BEE-C70E41A07577}"/>
              </a:ext>
            </a:extLst>
          </p:cNvPr>
          <p:cNvSpPr/>
          <p:nvPr/>
        </p:nvSpPr>
        <p:spPr>
          <a:xfrm>
            <a:off x="763939" y="3620170"/>
            <a:ext cx="4962016" cy="1735601"/>
          </a:xfrm>
          <a:prstGeom prst="snip1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3200" b="1" dirty="0">
                <a:solidFill>
                  <a:schemeClr val="tx1"/>
                </a:solidFill>
              </a:rPr>
              <a:t>Localization algorithms</a:t>
            </a:r>
          </a:p>
          <a:p>
            <a:pPr marL="342900" indent="-342900">
              <a:buFontTx/>
              <a:buChar char="-"/>
            </a:pPr>
            <a:r>
              <a:rPr lang="en-US" sz="2400" dirty="0">
                <a:solidFill>
                  <a:schemeClr val="tx1"/>
                </a:solidFill>
              </a:rPr>
              <a:t>G-TAD </a:t>
            </a:r>
            <a:r>
              <a:rPr lang="en-US" sz="2400" i="1" dirty="0">
                <a:solidFill>
                  <a:schemeClr val="tx1"/>
                </a:solidFill>
              </a:rPr>
              <a:t>vs.</a:t>
            </a:r>
            <a:r>
              <a:rPr lang="en-US" sz="2400" dirty="0">
                <a:solidFill>
                  <a:schemeClr val="tx1"/>
                </a:solidFill>
              </a:rPr>
              <a:t> BMN</a:t>
            </a:r>
          </a:p>
          <a:p>
            <a:pPr marL="342900" indent="-342900">
              <a:buFontTx/>
              <a:buChar char="-"/>
            </a:pPr>
            <a:r>
              <a:rPr lang="en-US" sz="2400" dirty="0">
                <a:solidFill>
                  <a:schemeClr val="tx1"/>
                </a:solidFill>
              </a:rPr>
              <a:t>P-GCN </a:t>
            </a:r>
            <a:r>
              <a:rPr lang="en-US" sz="2400" i="1" dirty="0">
                <a:solidFill>
                  <a:schemeClr val="tx1"/>
                </a:solidFill>
              </a:rPr>
              <a:t>vs.</a:t>
            </a:r>
            <a:r>
              <a:rPr lang="en-US" sz="2400" dirty="0">
                <a:solidFill>
                  <a:schemeClr val="tx1"/>
                </a:solidFill>
              </a:rPr>
              <a:t> G-TAD</a:t>
            </a:r>
          </a:p>
        </p:txBody>
      </p:sp>
      <p:sp>
        <p:nvSpPr>
          <p:cNvPr id="18" name="Snip Single Corner Rectangle 17">
            <a:extLst>
              <a:ext uri="{FF2B5EF4-FFF2-40B4-BE49-F238E27FC236}">
                <a16:creationId xmlns:a16="http://schemas.microsoft.com/office/drawing/2014/main" id="{32DDD09E-DE00-1B4E-8638-C5DB959BB967}"/>
              </a:ext>
            </a:extLst>
          </p:cNvPr>
          <p:cNvSpPr/>
          <p:nvPr/>
        </p:nvSpPr>
        <p:spPr>
          <a:xfrm>
            <a:off x="6221800" y="1466349"/>
            <a:ext cx="4962016" cy="1735601"/>
          </a:xfrm>
          <a:prstGeom prst="snip1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3200" b="1" dirty="0">
                <a:solidFill>
                  <a:schemeClr val="tx1"/>
                </a:solidFill>
              </a:rPr>
              <a:t>Encoder architectures</a:t>
            </a:r>
          </a:p>
          <a:p>
            <a:pPr marL="342900" indent="-342900">
              <a:buFontTx/>
              <a:buChar char="-"/>
            </a:pPr>
            <a:r>
              <a:rPr lang="en-US" sz="2400" dirty="0">
                <a:solidFill>
                  <a:schemeClr val="tx1"/>
                </a:solidFill>
              </a:rPr>
              <a:t>ResNet3D-18</a:t>
            </a:r>
          </a:p>
          <a:p>
            <a:pPr marL="342900" indent="-342900">
              <a:buFontTx/>
              <a:buChar char="-"/>
            </a:pPr>
            <a:r>
              <a:rPr lang="en-US" sz="2400" dirty="0">
                <a:solidFill>
                  <a:schemeClr val="tx1"/>
                </a:solidFill>
              </a:rPr>
              <a:t>R(2+1)D-18</a:t>
            </a:r>
          </a:p>
          <a:p>
            <a:pPr marL="342900" indent="-342900">
              <a:buFontTx/>
              <a:buChar char="-"/>
            </a:pPr>
            <a:r>
              <a:rPr lang="en-US" sz="2400" dirty="0">
                <a:solidFill>
                  <a:schemeClr val="tx1"/>
                </a:solidFill>
              </a:rPr>
              <a:t>R(2+1)D-34</a:t>
            </a:r>
          </a:p>
        </p:txBody>
      </p:sp>
      <p:sp>
        <p:nvSpPr>
          <p:cNvPr id="19" name="Snip Single Corner Rectangle 18">
            <a:extLst>
              <a:ext uri="{FF2B5EF4-FFF2-40B4-BE49-F238E27FC236}">
                <a16:creationId xmlns:a16="http://schemas.microsoft.com/office/drawing/2014/main" id="{D3BF5183-FC33-8443-A6A9-385CE8B68D23}"/>
              </a:ext>
            </a:extLst>
          </p:cNvPr>
          <p:cNvSpPr/>
          <p:nvPr/>
        </p:nvSpPr>
        <p:spPr>
          <a:xfrm>
            <a:off x="6221799" y="3620170"/>
            <a:ext cx="4962016" cy="1735601"/>
          </a:xfrm>
          <a:prstGeom prst="snip1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3200" b="1" dirty="0">
                <a:solidFill>
                  <a:schemeClr val="tx1"/>
                </a:solidFill>
              </a:rPr>
              <a:t>Pretraining datasets</a:t>
            </a:r>
          </a:p>
          <a:p>
            <a:pPr marL="342900" indent="-342900">
              <a:buFontTx/>
              <a:buChar char="-"/>
            </a:pPr>
            <a:r>
              <a:rPr lang="en-US" sz="2400" dirty="0">
                <a:solidFill>
                  <a:schemeClr val="tx1"/>
                </a:solidFill>
              </a:rPr>
              <a:t>ActivityNet</a:t>
            </a:r>
          </a:p>
          <a:p>
            <a:pPr marL="342900" indent="-342900">
              <a:buFontTx/>
              <a:buChar char="-"/>
            </a:pPr>
            <a:r>
              <a:rPr lang="en-US" sz="2400" dirty="0">
                <a:solidFill>
                  <a:schemeClr val="tx1"/>
                </a:solidFill>
              </a:rPr>
              <a:t>THUMOS14</a:t>
            </a:r>
          </a:p>
          <a:p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3C06750-FA16-BE4E-94B2-8CF4A4B7050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en-US" dirty="0">
                <a:solidFill>
                  <a:schemeClr val="tx1"/>
                </a:solidFill>
                <a:latin typeface="+mn-lt"/>
              </a:rPr>
              <a:t>Ablation Studies Setup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14174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9000"/>
    </mc:Choice>
    <mc:Fallback xmlns="">
      <p:transition advTm="9000"/>
    </mc:Fallback>
  </mc:AlternateContent>
  <p:extLst mod="1">
    <p:ext uri="{E180D4A7-C9FB-4DFB-919C-405C955672EB}">
      <p14:showEvtLst xmlns:p14="http://schemas.microsoft.com/office/powerpoint/2010/main">
        <p14:playEvt time="5342" objId="3"/>
        <p14:stopEvt time="18283" objId="3"/>
      </p14:showEvtLst>
    </p:ext>
  </p:extLs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Single Corner Rectangle 8">
            <a:extLst>
              <a:ext uri="{FF2B5EF4-FFF2-40B4-BE49-F238E27FC236}">
                <a16:creationId xmlns:a16="http://schemas.microsoft.com/office/drawing/2014/main" id="{79D0C368-C39F-F549-A77C-4B94AE77DB4C}"/>
              </a:ext>
            </a:extLst>
          </p:cNvPr>
          <p:cNvSpPr/>
          <p:nvPr/>
        </p:nvSpPr>
        <p:spPr>
          <a:xfrm>
            <a:off x="763940" y="1466349"/>
            <a:ext cx="4962016" cy="1735601"/>
          </a:xfrm>
          <a:prstGeom prst="snip1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3200" b="1" dirty="0">
                <a:solidFill>
                  <a:schemeClr val="tx1"/>
                </a:solidFill>
              </a:rPr>
              <a:t>Target tasks</a:t>
            </a:r>
          </a:p>
          <a:p>
            <a:pPr marL="342900" indent="-342900">
              <a:buFontTx/>
              <a:buChar char="-"/>
            </a:pPr>
            <a:r>
              <a:rPr lang="en-US" sz="2400" dirty="0">
                <a:solidFill>
                  <a:schemeClr val="tx1"/>
                </a:solidFill>
              </a:rPr>
              <a:t>TAL</a:t>
            </a:r>
          </a:p>
          <a:p>
            <a:pPr marL="342900" indent="-342900">
              <a:buFontTx/>
              <a:buChar char="-"/>
            </a:pPr>
            <a:r>
              <a:rPr lang="en-US" sz="2400" dirty="0">
                <a:solidFill>
                  <a:schemeClr val="tx1"/>
                </a:solidFill>
              </a:rPr>
              <a:t>Proposals</a:t>
            </a:r>
          </a:p>
          <a:p>
            <a:pPr marL="342900" indent="-342900">
              <a:buFontTx/>
              <a:buChar char="-"/>
            </a:pPr>
            <a:r>
              <a:rPr lang="en-US" sz="2400" dirty="0">
                <a:solidFill>
                  <a:schemeClr val="tx1"/>
                </a:solidFill>
              </a:rPr>
              <a:t>Dense-Captioning</a:t>
            </a:r>
          </a:p>
          <a:p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16" name="Snip Single Corner Rectangle 15">
            <a:extLst>
              <a:ext uri="{FF2B5EF4-FFF2-40B4-BE49-F238E27FC236}">
                <a16:creationId xmlns:a16="http://schemas.microsoft.com/office/drawing/2014/main" id="{89206266-DE79-1C49-8BEE-C70E41A07577}"/>
              </a:ext>
            </a:extLst>
          </p:cNvPr>
          <p:cNvSpPr/>
          <p:nvPr/>
        </p:nvSpPr>
        <p:spPr>
          <a:xfrm>
            <a:off x="763939" y="3620170"/>
            <a:ext cx="4962016" cy="1735601"/>
          </a:xfrm>
          <a:prstGeom prst="snip1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3200" b="1" dirty="0">
                <a:solidFill>
                  <a:schemeClr val="tx1"/>
                </a:solidFill>
              </a:rPr>
              <a:t>Localization algorithms</a:t>
            </a:r>
          </a:p>
          <a:p>
            <a:pPr marL="342900" indent="-342900">
              <a:buFontTx/>
              <a:buChar char="-"/>
            </a:pPr>
            <a:r>
              <a:rPr lang="en-US" sz="2400" dirty="0">
                <a:solidFill>
                  <a:schemeClr val="tx1"/>
                </a:solidFill>
              </a:rPr>
              <a:t>G-TAD </a:t>
            </a:r>
            <a:r>
              <a:rPr lang="en-US" sz="2400" i="1" dirty="0">
                <a:solidFill>
                  <a:schemeClr val="tx1"/>
                </a:solidFill>
              </a:rPr>
              <a:t>vs.</a:t>
            </a:r>
            <a:r>
              <a:rPr lang="en-US" sz="2400" dirty="0">
                <a:solidFill>
                  <a:schemeClr val="tx1"/>
                </a:solidFill>
              </a:rPr>
              <a:t> BMN</a:t>
            </a:r>
          </a:p>
          <a:p>
            <a:pPr marL="342900" indent="-342900">
              <a:buFontTx/>
              <a:buChar char="-"/>
            </a:pPr>
            <a:r>
              <a:rPr lang="en-US" sz="2400" dirty="0">
                <a:solidFill>
                  <a:schemeClr val="tx1"/>
                </a:solidFill>
              </a:rPr>
              <a:t>P-GCN </a:t>
            </a:r>
            <a:r>
              <a:rPr lang="en-US" sz="2400" i="1" dirty="0">
                <a:solidFill>
                  <a:schemeClr val="tx1"/>
                </a:solidFill>
              </a:rPr>
              <a:t>vs.</a:t>
            </a:r>
            <a:r>
              <a:rPr lang="en-US" sz="2400" dirty="0">
                <a:solidFill>
                  <a:schemeClr val="tx1"/>
                </a:solidFill>
              </a:rPr>
              <a:t> G-TAD</a:t>
            </a:r>
          </a:p>
        </p:txBody>
      </p:sp>
      <p:sp>
        <p:nvSpPr>
          <p:cNvPr id="18" name="Snip Single Corner Rectangle 17">
            <a:extLst>
              <a:ext uri="{FF2B5EF4-FFF2-40B4-BE49-F238E27FC236}">
                <a16:creationId xmlns:a16="http://schemas.microsoft.com/office/drawing/2014/main" id="{32DDD09E-DE00-1B4E-8638-C5DB959BB967}"/>
              </a:ext>
            </a:extLst>
          </p:cNvPr>
          <p:cNvSpPr/>
          <p:nvPr/>
        </p:nvSpPr>
        <p:spPr>
          <a:xfrm>
            <a:off x="6221800" y="1466349"/>
            <a:ext cx="4962016" cy="1735601"/>
          </a:xfrm>
          <a:prstGeom prst="snip1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3200" b="1" dirty="0">
                <a:solidFill>
                  <a:schemeClr val="tx1"/>
                </a:solidFill>
              </a:rPr>
              <a:t>Encoder architectures</a:t>
            </a:r>
          </a:p>
          <a:p>
            <a:pPr marL="342900" indent="-342900">
              <a:buFontTx/>
              <a:buChar char="-"/>
            </a:pPr>
            <a:r>
              <a:rPr lang="en-US" sz="2400" dirty="0">
                <a:solidFill>
                  <a:schemeClr val="tx1"/>
                </a:solidFill>
              </a:rPr>
              <a:t>ResNet3D-18</a:t>
            </a:r>
          </a:p>
          <a:p>
            <a:pPr marL="342900" indent="-342900">
              <a:buFontTx/>
              <a:buChar char="-"/>
            </a:pPr>
            <a:r>
              <a:rPr lang="en-US" sz="2400" dirty="0">
                <a:solidFill>
                  <a:schemeClr val="tx1"/>
                </a:solidFill>
              </a:rPr>
              <a:t>R(2+1)D-18</a:t>
            </a:r>
          </a:p>
          <a:p>
            <a:pPr marL="342900" indent="-342900">
              <a:buFontTx/>
              <a:buChar char="-"/>
            </a:pPr>
            <a:r>
              <a:rPr lang="en-US" sz="2400" dirty="0">
                <a:solidFill>
                  <a:schemeClr val="tx1"/>
                </a:solidFill>
              </a:rPr>
              <a:t>R(2+1)D-34</a:t>
            </a:r>
          </a:p>
        </p:txBody>
      </p:sp>
      <p:sp>
        <p:nvSpPr>
          <p:cNvPr id="19" name="Snip Single Corner Rectangle 18">
            <a:extLst>
              <a:ext uri="{FF2B5EF4-FFF2-40B4-BE49-F238E27FC236}">
                <a16:creationId xmlns:a16="http://schemas.microsoft.com/office/drawing/2014/main" id="{D3BF5183-FC33-8443-A6A9-385CE8B68D23}"/>
              </a:ext>
            </a:extLst>
          </p:cNvPr>
          <p:cNvSpPr/>
          <p:nvPr/>
        </p:nvSpPr>
        <p:spPr>
          <a:xfrm>
            <a:off x="6221799" y="3620170"/>
            <a:ext cx="4962016" cy="1735601"/>
          </a:xfrm>
          <a:prstGeom prst="snip1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3200" b="1" dirty="0">
                <a:solidFill>
                  <a:schemeClr val="tx1"/>
                </a:solidFill>
              </a:rPr>
              <a:t>Pretraining datasets</a:t>
            </a:r>
          </a:p>
          <a:p>
            <a:pPr marL="342900" indent="-342900">
              <a:buFontTx/>
              <a:buChar char="-"/>
            </a:pPr>
            <a:r>
              <a:rPr lang="en-US" sz="2400" dirty="0">
                <a:solidFill>
                  <a:schemeClr val="tx1"/>
                </a:solidFill>
              </a:rPr>
              <a:t>ActivityNet</a:t>
            </a:r>
          </a:p>
          <a:p>
            <a:pPr marL="342900" indent="-342900">
              <a:buFontTx/>
              <a:buChar char="-"/>
            </a:pPr>
            <a:r>
              <a:rPr lang="en-US" sz="2400" dirty="0">
                <a:solidFill>
                  <a:schemeClr val="tx1"/>
                </a:solidFill>
              </a:rPr>
              <a:t>THUMOS14</a:t>
            </a:r>
          </a:p>
          <a:p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3C06750-FA16-BE4E-94B2-8CF4A4B7050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en-US" dirty="0">
                <a:solidFill>
                  <a:schemeClr val="tx1"/>
                </a:solidFill>
                <a:latin typeface="+mn-lt"/>
              </a:rPr>
              <a:t>Ablation Studies Setup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BFC103-E8D1-2D49-B455-3D4085AAB950}"/>
              </a:ext>
            </a:extLst>
          </p:cNvPr>
          <p:cNvSpPr/>
          <p:nvPr/>
        </p:nvSpPr>
        <p:spPr>
          <a:xfrm>
            <a:off x="763939" y="5624904"/>
            <a:ext cx="1041987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sz="3200" b="1" dirty="0"/>
              <a:t>Baselines: </a:t>
            </a:r>
            <a:r>
              <a:rPr lang="en-US" sz="2800" dirty="0"/>
              <a:t>TAC on Kinetics / TAC on ActivityNet / TAC on THUMOS14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95356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9000"/>
    </mc:Choice>
    <mc:Fallback xmlns="">
      <p:transition advTm="9000"/>
    </mc:Fallback>
  </mc:AlternateContent>
  <p:extLst mod="1">
    <p:ext uri="{E180D4A7-C9FB-4DFB-919C-405C955672EB}">
      <p14:showEvtLst xmlns:p14="http://schemas.microsoft.com/office/powerpoint/2010/main">
        <p14:playEvt time="5342" objId="3"/>
        <p14:stopEvt time="18283" objId="3"/>
      </p14:showEvtLst>
    </p:ext>
  </p:extLs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3C06750-FA16-BE4E-94B2-8CF4A4B7050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4000" dirty="0">
                <a:solidFill>
                  <a:schemeClr val="tx1"/>
                </a:solidFill>
                <a:latin typeface="+mn-lt"/>
              </a:rPr>
              <a:t>Study 1: Effects of TSP on Target Tasks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A697CAD-933E-7A4F-9544-770B0953799C}"/>
              </a:ext>
            </a:extLst>
          </p:cNvPr>
          <p:cNvSpPr/>
          <p:nvPr/>
        </p:nvSpPr>
        <p:spPr>
          <a:xfrm>
            <a:off x="525194" y="1527140"/>
            <a:ext cx="5308209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[goal] </a:t>
            </a:r>
          </a:p>
          <a:p>
            <a:r>
              <a:rPr lang="en-US" sz="2800" dirty="0"/>
              <a:t>Does TSP generalize to different </a:t>
            </a:r>
            <a:r>
              <a:rPr lang="en-US" sz="2800" dirty="0">
                <a:solidFill>
                  <a:srgbClr val="FF0000"/>
                </a:solidFill>
              </a:rPr>
              <a:t>target tasks</a:t>
            </a:r>
            <a:r>
              <a:rPr lang="en-US" sz="2800" i="1" dirty="0"/>
              <a:t>?</a:t>
            </a:r>
            <a:endParaRPr lang="en-US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3F18558-645C-F147-A57A-78A24B081456}"/>
              </a:ext>
            </a:extLst>
          </p:cNvPr>
          <p:cNvSpPr/>
          <p:nvPr/>
        </p:nvSpPr>
        <p:spPr>
          <a:xfrm>
            <a:off x="6358597" y="1527140"/>
            <a:ext cx="5308209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800" b="1" dirty="0">
                <a:solidFill>
                  <a:srgbClr val="4F81BD"/>
                </a:solidFill>
              </a:rPr>
              <a:t>[setup] </a:t>
            </a:r>
          </a:p>
          <a:p>
            <a:pPr lvl="0"/>
            <a:r>
              <a:rPr lang="en-US" sz="2800" dirty="0">
                <a:solidFill>
                  <a:prstClr val="black"/>
                </a:solidFill>
              </a:rPr>
              <a:t>Encoder: R(2+1)D-34 </a:t>
            </a:r>
          </a:p>
          <a:p>
            <a:pPr lvl="0"/>
            <a:r>
              <a:rPr lang="en-US" sz="2800" dirty="0">
                <a:solidFill>
                  <a:prstClr val="black"/>
                </a:solidFill>
              </a:rPr>
              <a:t>Algorithms: G-TAD, BMN, and BMT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52228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9000"/>
    </mc:Choice>
    <mc:Fallback xmlns="">
      <p:transition advTm="9000"/>
    </mc:Fallback>
  </mc:AlternateContent>
  <p:extLst mod="1">
    <p:ext uri="{E180D4A7-C9FB-4DFB-919C-405C955672EB}">
      <p14:showEvtLst xmlns:p14="http://schemas.microsoft.com/office/powerpoint/2010/main">
        <p14:playEvt time="5342" objId="3"/>
        <p14:stopEvt time="18283" objId="3"/>
      </p14:showEvt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5A57E5A3-8EC3-E349-A616-01130D1F34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en-US" dirty="0">
                <a:solidFill>
                  <a:schemeClr val="tx1"/>
                </a:solidFill>
                <a:latin typeface="+mn-lt"/>
              </a:rPr>
              <a:t>Motivation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7316A183-EB3A-4945-956E-5672126752BD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09600" y="1600202"/>
            <a:ext cx="10972800" cy="4968549"/>
          </a:xfrm>
        </p:spPr>
        <p:txBody>
          <a:bodyPr>
            <a:normAutofit/>
          </a:bodyPr>
          <a:lstStyle/>
          <a:p>
            <a:r>
              <a:rPr lang="en-US" b="0" dirty="0"/>
              <a:t>Video feature extractors used for localization tasks are</a:t>
            </a:r>
          </a:p>
          <a:p>
            <a:pPr lvl="1"/>
            <a:r>
              <a:rPr lang="en-US" dirty="0"/>
              <a:t>pretrained on </a:t>
            </a:r>
            <a:r>
              <a:rPr lang="en-US" b="1" dirty="0"/>
              <a:t>Trimmed Action Classification </a:t>
            </a:r>
            <a:r>
              <a:rPr lang="en-US" dirty="0"/>
              <a:t>(TAC)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67258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5000"/>
    </mc:Choice>
    <mc:Fallback xmlns="">
      <p:transition advTm="5000"/>
    </mc:Fallback>
  </mc:AlternateContent>
  <p:extLst mod="1">
    <p:ext uri="{E180D4A7-C9FB-4DFB-919C-405C955672EB}">
      <p14:showEvtLst xmlns:p14="http://schemas.microsoft.com/office/powerpoint/2010/main">
        <p14:playEvt time="5342" objId="3"/>
        <p14:stopEvt time="18283" objId="3"/>
      </p14:showEvtLst>
    </p:ext>
  </p:extLs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3C06750-FA16-BE4E-94B2-8CF4A4B7050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4000" dirty="0">
                <a:solidFill>
                  <a:schemeClr val="tx1"/>
                </a:solidFill>
                <a:latin typeface="+mn-lt"/>
              </a:rPr>
              <a:t>Study 1: Effects of TSP on Target Tasks</a:t>
            </a:r>
          </a:p>
        </p:txBody>
      </p:sp>
      <p:pic>
        <p:nvPicPr>
          <p:cNvPr id="13" name="Content Placeholder 6">
            <a:extLst>
              <a:ext uri="{FF2B5EF4-FFF2-40B4-BE49-F238E27FC236}">
                <a16:creationId xmlns:a16="http://schemas.microsoft.com/office/drawing/2014/main" id="{5143B446-B717-DE49-945D-295BDD1975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576" y="3109581"/>
            <a:ext cx="11976848" cy="193481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A697CAD-933E-7A4F-9544-770B0953799C}"/>
              </a:ext>
            </a:extLst>
          </p:cNvPr>
          <p:cNvSpPr/>
          <p:nvPr/>
        </p:nvSpPr>
        <p:spPr>
          <a:xfrm>
            <a:off x="525194" y="1527140"/>
            <a:ext cx="5308209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[goal] </a:t>
            </a:r>
          </a:p>
          <a:p>
            <a:r>
              <a:rPr lang="en-US" sz="2800" dirty="0"/>
              <a:t>Does TSP generalize to different </a:t>
            </a:r>
            <a:r>
              <a:rPr lang="en-US" sz="2800" dirty="0">
                <a:solidFill>
                  <a:srgbClr val="FF0000"/>
                </a:solidFill>
              </a:rPr>
              <a:t>target tasks</a:t>
            </a:r>
            <a:r>
              <a:rPr lang="en-US" sz="2800" i="1" dirty="0"/>
              <a:t>?</a:t>
            </a:r>
            <a:endParaRPr lang="en-US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3F18558-645C-F147-A57A-78A24B081456}"/>
              </a:ext>
            </a:extLst>
          </p:cNvPr>
          <p:cNvSpPr/>
          <p:nvPr/>
        </p:nvSpPr>
        <p:spPr>
          <a:xfrm>
            <a:off x="6358597" y="1527140"/>
            <a:ext cx="5308209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800" b="1" dirty="0">
                <a:solidFill>
                  <a:srgbClr val="4F81BD"/>
                </a:solidFill>
              </a:rPr>
              <a:t>[setup] </a:t>
            </a:r>
          </a:p>
          <a:p>
            <a:pPr lvl="0"/>
            <a:r>
              <a:rPr lang="en-US" sz="2800" dirty="0">
                <a:solidFill>
                  <a:prstClr val="black"/>
                </a:solidFill>
              </a:rPr>
              <a:t>Encoder: R(2+1)D-34 </a:t>
            </a:r>
          </a:p>
          <a:p>
            <a:pPr lvl="0"/>
            <a:r>
              <a:rPr lang="en-US" sz="2800" dirty="0">
                <a:solidFill>
                  <a:prstClr val="black"/>
                </a:solidFill>
              </a:rPr>
              <a:t>Algorithms: G-TAD, BMN, and BMT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C2D89F4-875B-C744-88B7-FDDD1AA6F16E}"/>
              </a:ext>
            </a:extLst>
          </p:cNvPr>
          <p:cNvSpPr/>
          <p:nvPr/>
        </p:nvSpPr>
        <p:spPr>
          <a:xfrm>
            <a:off x="600222" y="5270079"/>
            <a:ext cx="1106658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800" b="1" dirty="0">
                <a:solidFill>
                  <a:srgbClr val="52A864"/>
                </a:solidFill>
              </a:rPr>
              <a:t>[results] </a:t>
            </a:r>
          </a:p>
          <a:p>
            <a:pPr lvl="0"/>
            <a:r>
              <a:rPr lang="en-US" sz="2800" dirty="0">
                <a:solidFill>
                  <a:prstClr val="black"/>
                </a:solidFill>
              </a:rPr>
              <a:t>TSP significantly </a:t>
            </a:r>
            <a:r>
              <a:rPr lang="en-US" sz="2800" b="1" dirty="0">
                <a:solidFill>
                  <a:prstClr val="black"/>
                </a:solidFill>
              </a:rPr>
              <a:t>outperforms</a:t>
            </a:r>
            <a:r>
              <a:rPr lang="en-US" sz="2800" dirty="0">
                <a:solidFill>
                  <a:prstClr val="black"/>
                </a:solidFill>
              </a:rPr>
              <a:t> TAC baselines on </a:t>
            </a:r>
            <a:r>
              <a:rPr lang="en-US" sz="2800" b="1" dirty="0">
                <a:solidFill>
                  <a:prstClr val="black"/>
                </a:solidFill>
              </a:rPr>
              <a:t>all tasks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27365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9000"/>
    </mc:Choice>
    <mc:Fallback xmlns="">
      <p:transition advTm="9000"/>
    </mc:Fallback>
  </mc:AlternateContent>
  <p:extLst mod="1">
    <p:ext uri="{E180D4A7-C9FB-4DFB-919C-405C955672EB}">
      <p14:showEvtLst xmlns:p14="http://schemas.microsoft.com/office/powerpoint/2010/main">
        <p14:playEvt time="5342" objId="3"/>
        <p14:stopEvt time="18283" objId="3"/>
      </p14:showEvtLst>
    </p:ext>
  </p:extLs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3C06750-FA16-BE4E-94B2-8CF4A4B7050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  <a:latin typeface="+mn-lt"/>
              </a:rPr>
              <a:t>Study 2: TSP for Different Video Encoders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A697CAD-933E-7A4F-9544-770B0953799C}"/>
              </a:ext>
            </a:extLst>
          </p:cNvPr>
          <p:cNvSpPr/>
          <p:nvPr/>
        </p:nvSpPr>
        <p:spPr>
          <a:xfrm>
            <a:off x="525194" y="1527140"/>
            <a:ext cx="5308209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[goal] </a:t>
            </a:r>
          </a:p>
          <a:p>
            <a:r>
              <a:rPr lang="en-US" sz="2800" dirty="0"/>
              <a:t>Does TSP generalize to different </a:t>
            </a:r>
            <a:r>
              <a:rPr lang="en-US" sz="2800" dirty="0">
                <a:solidFill>
                  <a:srgbClr val="FF0000"/>
                </a:solidFill>
              </a:rPr>
              <a:t>encoders</a:t>
            </a:r>
            <a:r>
              <a:rPr lang="en-US" sz="2800" dirty="0"/>
              <a:t>?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3F18558-645C-F147-A57A-78A24B081456}"/>
              </a:ext>
            </a:extLst>
          </p:cNvPr>
          <p:cNvSpPr/>
          <p:nvPr/>
        </p:nvSpPr>
        <p:spPr>
          <a:xfrm>
            <a:off x="6358597" y="1527140"/>
            <a:ext cx="5308209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800" b="1" dirty="0">
                <a:solidFill>
                  <a:srgbClr val="4F81BD"/>
                </a:solidFill>
              </a:rPr>
              <a:t>[setup] </a:t>
            </a:r>
          </a:p>
          <a:p>
            <a:pPr lvl="0"/>
            <a:r>
              <a:rPr lang="en-US" sz="2800" dirty="0"/>
              <a:t>Task: TAL on ActivityNet </a:t>
            </a:r>
          </a:p>
          <a:p>
            <a:pPr lvl="0"/>
            <a:r>
              <a:rPr lang="en-US" sz="2800" dirty="0"/>
              <a:t>Algorithm: G-TAD</a:t>
            </a:r>
            <a:endParaRPr lang="en-US" sz="2800" dirty="0">
              <a:solidFill>
                <a:prstClr val="black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1200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9000"/>
    </mc:Choice>
    <mc:Fallback xmlns="">
      <p:transition advTm="9000"/>
    </mc:Fallback>
  </mc:AlternateContent>
  <p:extLst mod="1">
    <p:ext uri="{E180D4A7-C9FB-4DFB-919C-405C955672EB}">
      <p14:showEvtLst xmlns:p14="http://schemas.microsoft.com/office/powerpoint/2010/main">
        <p14:playEvt time="5342" objId="3"/>
        <p14:stopEvt time="18283" objId="3"/>
      </p14:showEvtLst>
    </p:ext>
  </p:extLs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3C06750-FA16-BE4E-94B2-8CF4A4B7050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  <a:latin typeface="+mn-lt"/>
              </a:rPr>
              <a:t>Study 2: TSP for Different Video Encoders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A697CAD-933E-7A4F-9544-770B0953799C}"/>
              </a:ext>
            </a:extLst>
          </p:cNvPr>
          <p:cNvSpPr/>
          <p:nvPr/>
        </p:nvSpPr>
        <p:spPr>
          <a:xfrm>
            <a:off x="525194" y="1527140"/>
            <a:ext cx="5308209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[goal] </a:t>
            </a:r>
          </a:p>
          <a:p>
            <a:r>
              <a:rPr lang="en-US" sz="2800" dirty="0"/>
              <a:t>Does TSP generalize to different </a:t>
            </a:r>
            <a:r>
              <a:rPr lang="en-US" sz="2800" dirty="0">
                <a:solidFill>
                  <a:srgbClr val="FF0000"/>
                </a:solidFill>
              </a:rPr>
              <a:t>encoders</a:t>
            </a:r>
            <a:r>
              <a:rPr lang="en-US" sz="2800" dirty="0"/>
              <a:t>?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3F18558-645C-F147-A57A-78A24B081456}"/>
              </a:ext>
            </a:extLst>
          </p:cNvPr>
          <p:cNvSpPr/>
          <p:nvPr/>
        </p:nvSpPr>
        <p:spPr>
          <a:xfrm>
            <a:off x="6358597" y="1527140"/>
            <a:ext cx="5308209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800" b="1" dirty="0">
                <a:solidFill>
                  <a:srgbClr val="4F81BD"/>
                </a:solidFill>
              </a:rPr>
              <a:t>[setup] </a:t>
            </a:r>
          </a:p>
          <a:p>
            <a:pPr lvl="0"/>
            <a:r>
              <a:rPr lang="en-US" sz="2800" dirty="0"/>
              <a:t>Task: TAL on ActivityNet </a:t>
            </a:r>
          </a:p>
          <a:p>
            <a:pPr lvl="0"/>
            <a:r>
              <a:rPr lang="en-US" sz="2800" dirty="0"/>
              <a:t>Algorithm: G-TAD</a:t>
            </a:r>
            <a:endParaRPr lang="en-US" sz="2800" dirty="0">
              <a:solidFill>
                <a:prstClr val="black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C2D89F4-875B-C744-88B7-FDDD1AA6F16E}"/>
              </a:ext>
            </a:extLst>
          </p:cNvPr>
          <p:cNvSpPr/>
          <p:nvPr/>
        </p:nvSpPr>
        <p:spPr>
          <a:xfrm>
            <a:off x="600222" y="5270079"/>
            <a:ext cx="1106658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800" b="1" dirty="0">
                <a:solidFill>
                  <a:srgbClr val="52A864"/>
                </a:solidFill>
              </a:rPr>
              <a:t>[results] </a:t>
            </a:r>
          </a:p>
          <a:p>
            <a:r>
              <a:rPr lang="en-US" sz="2800" dirty="0">
                <a:solidFill>
                  <a:prstClr val="black"/>
                </a:solidFill>
              </a:rPr>
              <a:t>TSP significantly </a:t>
            </a:r>
            <a:r>
              <a:rPr lang="en-US" sz="2800" b="1" dirty="0">
                <a:solidFill>
                  <a:prstClr val="black"/>
                </a:solidFill>
              </a:rPr>
              <a:t>outperforms</a:t>
            </a:r>
            <a:r>
              <a:rPr lang="en-US" sz="2800" dirty="0">
                <a:solidFill>
                  <a:prstClr val="black"/>
                </a:solidFill>
              </a:rPr>
              <a:t> TAC baselines for </a:t>
            </a:r>
            <a:r>
              <a:rPr lang="en-US" sz="2800" b="1" dirty="0">
                <a:solidFill>
                  <a:prstClr val="black"/>
                </a:solidFill>
              </a:rPr>
              <a:t>every encoder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34DE3EF-F486-104F-8399-DBBA630C0D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64" y="3121788"/>
            <a:ext cx="12096472" cy="17352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76334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9000"/>
    </mc:Choice>
    <mc:Fallback xmlns="">
      <p:transition advTm="9000"/>
    </mc:Fallback>
  </mc:AlternateContent>
  <p:extLst mod="1">
    <p:ext uri="{E180D4A7-C9FB-4DFB-919C-405C955672EB}">
      <p14:showEvtLst xmlns:p14="http://schemas.microsoft.com/office/powerpoint/2010/main">
        <p14:playEvt time="5342" objId="3"/>
        <p14:stopEvt time="18283" objId="3"/>
      </p14:showEvtLst>
    </p:ext>
  </p:extLs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3C06750-FA16-BE4E-94B2-8CF4A4B7050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pPr algn="l"/>
            <a:r>
              <a:rPr lang="en-US" sz="4000" dirty="0">
                <a:solidFill>
                  <a:schemeClr val="tx1"/>
                </a:solidFill>
                <a:latin typeface="+mn-lt"/>
              </a:rPr>
              <a:t>Study 3: TSP with Other Localization Algorithms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A697CAD-933E-7A4F-9544-770B0953799C}"/>
              </a:ext>
            </a:extLst>
          </p:cNvPr>
          <p:cNvSpPr/>
          <p:nvPr/>
        </p:nvSpPr>
        <p:spPr>
          <a:xfrm>
            <a:off x="525194" y="1527140"/>
            <a:ext cx="5308209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[goal] </a:t>
            </a:r>
          </a:p>
          <a:p>
            <a:r>
              <a:rPr lang="en-US" sz="2800" dirty="0"/>
              <a:t>Does TSP generalize to different </a:t>
            </a:r>
            <a:r>
              <a:rPr lang="en-US" sz="2800" dirty="0">
                <a:solidFill>
                  <a:srgbClr val="FF0000"/>
                </a:solidFill>
              </a:rPr>
              <a:t>localization algorithms</a:t>
            </a:r>
            <a:r>
              <a:rPr lang="en-US" sz="2800" dirty="0"/>
              <a:t>?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3F18558-645C-F147-A57A-78A24B081456}"/>
              </a:ext>
            </a:extLst>
          </p:cNvPr>
          <p:cNvSpPr/>
          <p:nvPr/>
        </p:nvSpPr>
        <p:spPr>
          <a:xfrm>
            <a:off x="6358597" y="1527140"/>
            <a:ext cx="5308209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800" b="1" dirty="0">
                <a:solidFill>
                  <a:srgbClr val="4F81BD"/>
                </a:solidFill>
              </a:rPr>
              <a:t>[setup] </a:t>
            </a:r>
          </a:p>
          <a:p>
            <a:pPr lvl="0"/>
            <a:r>
              <a:rPr lang="en-US" sz="2800" dirty="0"/>
              <a:t>Task: TAL on ActivityNet </a:t>
            </a:r>
          </a:p>
          <a:p>
            <a:pPr lvl="0"/>
            <a:r>
              <a:rPr lang="en-US" sz="2800" dirty="0"/>
              <a:t>Algorithm: BMN instead of G-TAD</a:t>
            </a:r>
            <a:endParaRPr lang="en-US" sz="2800" dirty="0">
              <a:solidFill>
                <a:prstClr val="black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81637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9000"/>
    </mc:Choice>
    <mc:Fallback xmlns="">
      <p:transition advTm="9000"/>
    </mc:Fallback>
  </mc:AlternateContent>
  <p:extLst mod="1">
    <p:ext uri="{E180D4A7-C9FB-4DFB-919C-405C955672EB}">
      <p14:showEvtLst xmlns:p14="http://schemas.microsoft.com/office/powerpoint/2010/main">
        <p14:playEvt time="5342" objId="3"/>
        <p14:stopEvt time="18283" objId="3"/>
      </p14:showEvtLst>
    </p:ext>
  </p:extLs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3C06750-FA16-BE4E-94B2-8CF4A4B7050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pPr algn="l"/>
            <a:r>
              <a:rPr lang="en-US" sz="4000" dirty="0">
                <a:solidFill>
                  <a:schemeClr val="tx1"/>
                </a:solidFill>
                <a:latin typeface="+mn-lt"/>
              </a:rPr>
              <a:t>Study 3: TSP with Other Localization Algorithms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A697CAD-933E-7A4F-9544-770B0953799C}"/>
              </a:ext>
            </a:extLst>
          </p:cNvPr>
          <p:cNvSpPr/>
          <p:nvPr/>
        </p:nvSpPr>
        <p:spPr>
          <a:xfrm>
            <a:off x="525194" y="1527140"/>
            <a:ext cx="5308209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[goal] </a:t>
            </a:r>
          </a:p>
          <a:p>
            <a:r>
              <a:rPr lang="en-US" sz="2800" dirty="0"/>
              <a:t>Does TSP generalize to different </a:t>
            </a:r>
            <a:r>
              <a:rPr lang="en-US" sz="2800" dirty="0">
                <a:solidFill>
                  <a:srgbClr val="FF0000"/>
                </a:solidFill>
              </a:rPr>
              <a:t>localization algorithms</a:t>
            </a:r>
            <a:r>
              <a:rPr lang="en-US" sz="2800" dirty="0"/>
              <a:t>?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3F18558-645C-F147-A57A-78A24B081456}"/>
              </a:ext>
            </a:extLst>
          </p:cNvPr>
          <p:cNvSpPr/>
          <p:nvPr/>
        </p:nvSpPr>
        <p:spPr>
          <a:xfrm>
            <a:off x="6358597" y="1527140"/>
            <a:ext cx="5308209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800" b="1" dirty="0">
                <a:solidFill>
                  <a:srgbClr val="4F81BD"/>
                </a:solidFill>
              </a:rPr>
              <a:t>[setup] </a:t>
            </a:r>
          </a:p>
          <a:p>
            <a:pPr lvl="0"/>
            <a:r>
              <a:rPr lang="en-US" sz="2800" dirty="0"/>
              <a:t>Task: TAL on ActivityNet </a:t>
            </a:r>
          </a:p>
          <a:p>
            <a:pPr lvl="0"/>
            <a:r>
              <a:rPr lang="en-US" sz="2800" dirty="0"/>
              <a:t>Algorithm: BMN instead of G-TAD</a:t>
            </a:r>
            <a:endParaRPr lang="en-US" sz="2800" dirty="0">
              <a:solidFill>
                <a:prstClr val="black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C2D89F4-875B-C744-88B7-FDDD1AA6F16E}"/>
              </a:ext>
            </a:extLst>
          </p:cNvPr>
          <p:cNvSpPr/>
          <p:nvPr/>
        </p:nvSpPr>
        <p:spPr>
          <a:xfrm>
            <a:off x="600222" y="5270079"/>
            <a:ext cx="1106658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800" b="1" dirty="0">
                <a:solidFill>
                  <a:srgbClr val="52A864"/>
                </a:solidFill>
              </a:rPr>
              <a:t>[results] </a:t>
            </a:r>
          </a:p>
          <a:p>
            <a:r>
              <a:rPr lang="en-US" sz="2800" dirty="0">
                <a:solidFill>
                  <a:prstClr val="black"/>
                </a:solidFill>
              </a:rPr>
              <a:t>TSP features show the </a:t>
            </a:r>
            <a:r>
              <a:rPr lang="en-US" sz="2800" b="1" dirty="0">
                <a:solidFill>
                  <a:prstClr val="black"/>
                </a:solidFill>
              </a:rPr>
              <a:t>best</a:t>
            </a:r>
            <a:r>
              <a:rPr lang="en-US" sz="2800" dirty="0">
                <a:solidFill>
                  <a:prstClr val="black"/>
                </a:solidFill>
              </a:rPr>
              <a:t> performance with BMN as well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5043E57-91AC-9147-929E-D2AE3829A2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1728" y="3130815"/>
            <a:ext cx="6208544" cy="166325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92241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9000"/>
    </mc:Choice>
    <mc:Fallback xmlns="">
      <p:transition advTm="9000"/>
    </mc:Fallback>
  </mc:AlternateContent>
  <p:extLst mod="1">
    <p:ext uri="{E180D4A7-C9FB-4DFB-919C-405C955672EB}">
      <p14:showEvtLst xmlns:p14="http://schemas.microsoft.com/office/powerpoint/2010/main">
        <p14:playEvt time="5342" objId="3"/>
        <p14:stopEvt time="18283" objId="3"/>
      </p14:showEvtLst>
    </p:ext>
  </p:extLs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3C06750-FA16-BE4E-94B2-8CF4A4B7050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pPr algn="l"/>
            <a:r>
              <a:rPr lang="en-US" sz="4000" dirty="0">
                <a:solidFill>
                  <a:schemeClr val="tx1"/>
                </a:solidFill>
                <a:latin typeface="+mn-lt"/>
              </a:rPr>
              <a:t>Study 4: TSP on Different Datasets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A697CAD-933E-7A4F-9544-770B0953799C}"/>
              </a:ext>
            </a:extLst>
          </p:cNvPr>
          <p:cNvSpPr/>
          <p:nvPr/>
        </p:nvSpPr>
        <p:spPr>
          <a:xfrm>
            <a:off x="525194" y="1527140"/>
            <a:ext cx="5308209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[goal] </a:t>
            </a:r>
          </a:p>
          <a:p>
            <a:r>
              <a:rPr lang="en-US" sz="2800" dirty="0"/>
              <a:t>Does TSP generalize to different </a:t>
            </a:r>
            <a:r>
              <a:rPr lang="en-US" sz="2800" dirty="0">
                <a:solidFill>
                  <a:srgbClr val="FF0000"/>
                </a:solidFill>
              </a:rPr>
              <a:t>datasets</a:t>
            </a:r>
            <a:r>
              <a:rPr lang="en-US" sz="2800" dirty="0"/>
              <a:t>?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3F18558-645C-F147-A57A-78A24B081456}"/>
              </a:ext>
            </a:extLst>
          </p:cNvPr>
          <p:cNvSpPr/>
          <p:nvPr/>
        </p:nvSpPr>
        <p:spPr>
          <a:xfrm>
            <a:off x="6358597" y="1527140"/>
            <a:ext cx="5308209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800" b="1" dirty="0">
                <a:solidFill>
                  <a:srgbClr val="4F81BD"/>
                </a:solidFill>
              </a:rPr>
              <a:t>[setup] </a:t>
            </a:r>
          </a:p>
          <a:p>
            <a:pPr lvl="0"/>
            <a:r>
              <a:rPr lang="en-US" sz="2800" dirty="0"/>
              <a:t>Task: TAL on THUMOS14 </a:t>
            </a:r>
          </a:p>
          <a:p>
            <a:pPr lvl="0"/>
            <a:r>
              <a:rPr lang="en-US" sz="2800" dirty="0"/>
              <a:t>Algorithms: PGCN and G-TAD</a:t>
            </a:r>
            <a:endParaRPr lang="en-US" sz="2800" dirty="0">
              <a:solidFill>
                <a:prstClr val="black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11643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9000"/>
    </mc:Choice>
    <mc:Fallback xmlns="">
      <p:transition advTm="9000"/>
    </mc:Fallback>
  </mc:AlternateContent>
  <p:extLst mod="1">
    <p:ext uri="{E180D4A7-C9FB-4DFB-919C-405C955672EB}">
      <p14:showEvtLst xmlns:p14="http://schemas.microsoft.com/office/powerpoint/2010/main">
        <p14:playEvt time="5342" objId="3"/>
        <p14:stopEvt time="18283" objId="3"/>
      </p14:showEvtLst>
    </p:ext>
  </p:extLs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3C06750-FA16-BE4E-94B2-8CF4A4B7050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pPr algn="l"/>
            <a:r>
              <a:rPr lang="en-US" sz="4000" dirty="0">
                <a:solidFill>
                  <a:schemeClr val="tx1"/>
                </a:solidFill>
                <a:latin typeface="+mn-lt"/>
              </a:rPr>
              <a:t>Study 4: TSP on Different Datasets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A697CAD-933E-7A4F-9544-770B0953799C}"/>
              </a:ext>
            </a:extLst>
          </p:cNvPr>
          <p:cNvSpPr/>
          <p:nvPr/>
        </p:nvSpPr>
        <p:spPr>
          <a:xfrm>
            <a:off x="525194" y="1527140"/>
            <a:ext cx="5308209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[goal] </a:t>
            </a:r>
          </a:p>
          <a:p>
            <a:r>
              <a:rPr lang="en-US" sz="2800" dirty="0"/>
              <a:t>Does TSP generalize to different </a:t>
            </a:r>
            <a:r>
              <a:rPr lang="en-US" sz="2800" dirty="0">
                <a:solidFill>
                  <a:srgbClr val="FF0000"/>
                </a:solidFill>
              </a:rPr>
              <a:t>datasets</a:t>
            </a:r>
            <a:r>
              <a:rPr lang="en-US" sz="2800" dirty="0"/>
              <a:t>?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3F18558-645C-F147-A57A-78A24B081456}"/>
              </a:ext>
            </a:extLst>
          </p:cNvPr>
          <p:cNvSpPr/>
          <p:nvPr/>
        </p:nvSpPr>
        <p:spPr>
          <a:xfrm>
            <a:off x="6358597" y="1527140"/>
            <a:ext cx="5308209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800" b="1" dirty="0">
                <a:solidFill>
                  <a:srgbClr val="4F81BD"/>
                </a:solidFill>
              </a:rPr>
              <a:t>[setup] </a:t>
            </a:r>
          </a:p>
          <a:p>
            <a:pPr lvl="0"/>
            <a:r>
              <a:rPr lang="en-US" sz="2800" dirty="0"/>
              <a:t>Task: TAL on THUMOS14 </a:t>
            </a:r>
          </a:p>
          <a:p>
            <a:pPr lvl="0"/>
            <a:r>
              <a:rPr lang="en-US" sz="2800" dirty="0"/>
              <a:t>Algorithms: PGCN and G-TAD</a:t>
            </a:r>
            <a:endParaRPr lang="en-US" sz="2800" dirty="0">
              <a:solidFill>
                <a:prstClr val="black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C2D89F4-875B-C744-88B7-FDDD1AA6F16E}"/>
              </a:ext>
            </a:extLst>
          </p:cNvPr>
          <p:cNvSpPr/>
          <p:nvPr/>
        </p:nvSpPr>
        <p:spPr>
          <a:xfrm>
            <a:off x="600222" y="5270079"/>
            <a:ext cx="1106658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800" b="1" dirty="0">
                <a:solidFill>
                  <a:srgbClr val="52A864"/>
                </a:solidFill>
              </a:rPr>
              <a:t>[results] </a:t>
            </a:r>
          </a:p>
          <a:p>
            <a:r>
              <a:rPr lang="en-US" sz="2800" dirty="0">
                <a:solidFill>
                  <a:prstClr val="black"/>
                </a:solidFill>
              </a:rPr>
              <a:t>TSP is </a:t>
            </a:r>
            <a:r>
              <a:rPr lang="en-US" sz="2800" b="1" dirty="0">
                <a:solidFill>
                  <a:prstClr val="black"/>
                </a:solidFill>
              </a:rPr>
              <a:t>transferable</a:t>
            </a:r>
            <a:r>
              <a:rPr lang="en-US" sz="2800" dirty="0">
                <a:solidFill>
                  <a:prstClr val="black"/>
                </a:solidFill>
              </a:rPr>
              <a:t> </a:t>
            </a:r>
            <a:r>
              <a:rPr lang="en-US" sz="2800" b="1" dirty="0">
                <a:solidFill>
                  <a:prstClr val="black"/>
                </a:solidFill>
              </a:rPr>
              <a:t>across</a:t>
            </a:r>
            <a:r>
              <a:rPr lang="en-US" sz="2800" dirty="0">
                <a:solidFill>
                  <a:prstClr val="black"/>
                </a:solidFill>
              </a:rPr>
              <a:t> </a:t>
            </a:r>
            <a:r>
              <a:rPr lang="en-US" sz="2800" b="1" dirty="0">
                <a:solidFill>
                  <a:prstClr val="black"/>
                </a:solidFill>
              </a:rPr>
              <a:t>datasets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279609E-5DA4-8342-8B0C-4B2D4B5F69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483" y="3051089"/>
            <a:ext cx="5762020" cy="198326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2ABDBD7-201A-834B-98F5-9E7D753443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6986" y="3021635"/>
            <a:ext cx="5642530" cy="204217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70304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9000"/>
    </mc:Choice>
    <mc:Fallback xmlns="">
      <p:transition advTm="9000"/>
    </mc:Fallback>
  </mc:AlternateContent>
  <p:extLst mod="1">
    <p:ext uri="{E180D4A7-C9FB-4DFB-919C-405C955672EB}">
      <p14:showEvtLst xmlns:p14="http://schemas.microsoft.com/office/powerpoint/2010/main">
        <p14:playEvt time="5342" objId="3"/>
        <p14:stopEvt time="18283" objId="3"/>
      </p14:showEvtLst>
    </p:ext>
  </p:extLs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800" dirty="0">
                <a:solidFill>
                  <a:schemeClr val="tx1"/>
                </a:solidFill>
                <a:latin typeface="+mn-lt"/>
              </a:rPr>
              <a:t>State-of-the-art Comparison</a:t>
            </a:r>
          </a:p>
        </p:txBody>
      </p:sp>
    </p:spTree>
    <p:extLst>
      <p:ext uri="{BB962C8B-B14F-4D97-AF65-F5344CB8AC3E}">
        <p14:creationId xmlns:p14="http://schemas.microsoft.com/office/powerpoint/2010/main" val="2235744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3C06750-FA16-BE4E-94B2-8CF4A4B7050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  <a:latin typeface="+mn-lt"/>
              </a:rPr>
              <a:t>TAL on ActivityNet and TAL on THUMOS14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15F3027-6118-D04E-AA4F-F60E8C19C4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1512779"/>
            <a:ext cx="5126182" cy="363548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006887A-28B7-FD44-87C5-61D4998BA6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1510545"/>
            <a:ext cx="5707713" cy="363771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91429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9000"/>
    </mc:Choice>
    <mc:Fallback xmlns="">
      <p:transition advTm="9000"/>
    </mc:Fallback>
  </mc:AlternateContent>
  <p:extLst mod="1">
    <p:ext uri="{E180D4A7-C9FB-4DFB-919C-405C955672EB}">
      <p14:showEvtLst xmlns:p14="http://schemas.microsoft.com/office/powerpoint/2010/main">
        <p14:playEvt time="5342" objId="3"/>
        <p14:stopEvt time="18283" objId="3"/>
      </p14:showEvtLst>
    </p:ext>
  </p:extLs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3C06750-FA16-BE4E-94B2-8CF4A4B7050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pPr algn="l"/>
            <a:r>
              <a:rPr lang="en-US" sz="4000" dirty="0">
                <a:solidFill>
                  <a:schemeClr val="tx1"/>
                </a:solidFill>
                <a:latin typeface="+mn-lt"/>
              </a:rPr>
              <a:t>Proposals and Dense-Captioning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AC98378-3B23-1F4C-9284-78B09A91DC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3173096"/>
            <a:ext cx="6539346" cy="12733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B5964A6-8A73-D144-A49C-8B1782A7C7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72852" y="1826433"/>
            <a:ext cx="4009548" cy="3534343"/>
          </a:xfrm>
          <a:prstGeom prst="rect">
            <a:avLst/>
          </a:prstGeom>
        </p:spPr>
      </p:pic>
      <p:sp>
        <p:nvSpPr>
          <p:cNvPr id="9" name="Subtitle 4">
            <a:extLst>
              <a:ext uri="{FF2B5EF4-FFF2-40B4-BE49-F238E27FC236}">
                <a16:creationId xmlns:a16="http://schemas.microsoft.com/office/drawing/2014/main" id="{D22E4866-1E41-6744-A9CF-1B2179E92AF9}"/>
              </a:ext>
            </a:extLst>
          </p:cNvPr>
          <p:cNvSpPr txBox="1">
            <a:spLocks/>
          </p:cNvSpPr>
          <p:nvPr/>
        </p:nvSpPr>
        <p:spPr>
          <a:xfrm>
            <a:off x="0" y="6324270"/>
            <a:ext cx="12192000" cy="5517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/>
              <a:t>	* Note that SDVC [56] optimizes for the METEOR with reinforcement learning, which results in lower performance in BLEU relative to SOTA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93257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9000"/>
    </mc:Choice>
    <mc:Fallback xmlns="">
      <p:transition advTm="9000"/>
    </mc:Fallback>
  </mc:AlternateContent>
  <p:extLst mod="1">
    <p:ext uri="{E180D4A7-C9FB-4DFB-919C-405C955672EB}">
      <p14:showEvtLst xmlns:p14="http://schemas.microsoft.com/office/powerpoint/2010/main">
        <p14:playEvt time="5342" objId="3"/>
        <p14:stopEvt time="18283" objId="3"/>
      </p14:showEvtLst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5A57E5A3-8EC3-E349-A616-01130D1F34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en-US" dirty="0">
                <a:solidFill>
                  <a:schemeClr val="tx1"/>
                </a:solidFill>
                <a:latin typeface="+mn-lt"/>
              </a:rPr>
              <a:t>Motivation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7316A183-EB3A-4945-956E-5672126752BD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09600" y="1600202"/>
            <a:ext cx="10972800" cy="4968549"/>
          </a:xfrm>
        </p:spPr>
        <p:txBody>
          <a:bodyPr>
            <a:normAutofit/>
          </a:bodyPr>
          <a:lstStyle/>
          <a:p>
            <a:r>
              <a:rPr lang="en-US" b="0" dirty="0"/>
              <a:t>Video feature extractors used for localization tasks are</a:t>
            </a:r>
          </a:p>
          <a:p>
            <a:pPr lvl="1"/>
            <a:r>
              <a:rPr lang="en-US" dirty="0"/>
              <a:t>pretrained on </a:t>
            </a:r>
            <a:r>
              <a:rPr lang="en-US" b="1" dirty="0"/>
              <a:t>Trimmed Action Classification </a:t>
            </a:r>
            <a:r>
              <a:rPr lang="en-US" dirty="0"/>
              <a:t>(TAC) </a:t>
            </a:r>
          </a:p>
          <a:p>
            <a:pPr lvl="1"/>
            <a:r>
              <a:rPr lang="en-US" b="1" dirty="0"/>
              <a:t>temporally-insensitive</a:t>
            </a:r>
            <a:r>
              <a:rPr lang="en-US" dirty="0"/>
              <a:t>: high similarity between features of background (no action) and foreground (action) clips from the same untrimmed video.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0C104BD-DE27-7540-9B45-4AA89772B31B}"/>
              </a:ext>
            </a:extLst>
          </p:cNvPr>
          <p:cNvGrpSpPr/>
          <p:nvPr/>
        </p:nvGrpSpPr>
        <p:grpSpPr>
          <a:xfrm>
            <a:off x="6953961" y="3832333"/>
            <a:ext cx="4876795" cy="2586472"/>
            <a:chOff x="6953961" y="4164841"/>
            <a:chExt cx="4876795" cy="2586472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26B2A455-9C04-6C48-BEB2-993501D682E5}"/>
                </a:ext>
              </a:extLst>
            </p:cNvPr>
            <p:cNvGrpSpPr/>
            <p:nvPr/>
          </p:nvGrpSpPr>
          <p:grpSpPr>
            <a:xfrm>
              <a:off x="6953961" y="4164841"/>
              <a:ext cx="4876795" cy="2586472"/>
              <a:chOff x="4797782" y="3957759"/>
              <a:chExt cx="4876795" cy="2586472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F7030CFD-F165-FE41-BE34-BCB41AE8925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1839" t="11209" r="76054" b="53395"/>
              <a:stretch/>
            </p:blipFill>
            <p:spPr>
              <a:xfrm>
                <a:off x="4797782" y="3972603"/>
                <a:ext cx="2088444" cy="2009422"/>
              </a:xfrm>
              <a:prstGeom prst="rect">
                <a:avLst/>
              </a:prstGeom>
            </p:spPr>
          </p:pic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0EA9D1D9-8593-F640-956D-31BA01E5477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75315" t="11089" r="2570" b="52981"/>
              <a:stretch/>
            </p:blipFill>
            <p:spPr>
              <a:xfrm>
                <a:off x="7586133" y="3957759"/>
                <a:ext cx="2088444" cy="2039110"/>
              </a:xfrm>
              <a:prstGeom prst="rect">
                <a:avLst/>
              </a:prstGeom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B133CD4D-D135-2A4C-A7A6-3BD8F3A386A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16500" t="85253" r="19247" b="1708"/>
              <a:stretch/>
            </p:blipFill>
            <p:spPr>
              <a:xfrm>
                <a:off x="5345290" y="6036232"/>
                <a:ext cx="4165600" cy="507999"/>
              </a:xfrm>
              <a:prstGeom prst="rect">
                <a:avLst/>
              </a:prstGeom>
            </p:spPr>
          </p:pic>
        </p:grp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481F05BB-7AB5-C741-8572-F3DE6E77543F}"/>
                </a:ext>
              </a:extLst>
            </p:cNvPr>
            <p:cNvSpPr/>
            <p:nvPr/>
          </p:nvSpPr>
          <p:spPr>
            <a:xfrm>
              <a:off x="7179736" y="4267060"/>
              <a:ext cx="1219201" cy="503824"/>
            </a:xfrm>
            <a:prstGeom prst="ellipse">
              <a:avLst/>
            </a:prstGeom>
            <a:noFill/>
            <a:ln w="28575">
              <a:solidFill>
                <a:srgbClr val="00B0F0"/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366CF124-93D1-AD4C-B576-C7F55A6A97D3}"/>
                </a:ext>
              </a:extLst>
            </p:cNvPr>
            <p:cNvSpPr/>
            <p:nvPr/>
          </p:nvSpPr>
          <p:spPr>
            <a:xfrm rot="5400000">
              <a:off x="8111070" y="5128573"/>
              <a:ext cx="1219201" cy="503824"/>
            </a:xfrm>
            <a:prstGeom prst="ellipse">
              <a:avLst/>
            </a:prstGeom>
            <a:noFill/>
            <a:ln w="28575">
              <a:solidFill>
                <a:srgbClr val="00B0F0"/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ED8BAB5A-0FF1-D04A-95BC-595E7B9CBACE}"/>
                </a:ext>
              </a:extLst>
            </p:cNvPr>
            <p:cNvSpPr/>
            <p:nvPr/>
          </p:nvSpPr>
          <p:spPr>
            <a:xfrm>
              <a:off x="10480808" y="5457132"/>
              <a:ext cx="914400" cy="457200"/>
            </a:xfrm>
            <a:prstGeom prst="ellipse">
              <a:avLst/>
            </a:prstGeom>
            <a:noFill/>
            <a:ln w="28575">
              <a:solidFill>
                <a:srgbClr val="00B0F0"/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8D5D550A-51D9-8340-98BC-6657FC469D9D}"/>
                </a:ext>
              </a:extLst>
            </p:cNvPr>
            <p:cNvSpPr/>
            <p:nvPr/>
          </p:nvSpPr>
          <p:spPr>
            <a:xfrm rot="5400000">
              <a:off x="9820297" y="4810660"/>
              <a:ext cx="914400" cy="457200"/>
            </a:xfrm>
            <a:prstGeom prst="ellipse">
              <a:avLst/>
            </a:prstGeom>
            <a:noFill/>
            <a:ln w="28575">
              <a:solidFill>
                <a:srgbClr val="00B0F0"/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442154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5000"/>
    </mc:Choice>
    <mc:Fallback xmlns="">
      <p:transition advTm="5000"/>
    </mc:Fallback>
  </mc:AlternateContent>
  <p:extLst mod="1">
    <p:ext uri="{E180D4A7-C9FB-4DFB-919C-405C955672EB}">
      <p14:showEvtLst xmlns:p14="http://schemas.microsoft.com/office/powerpoint/2010/main">
        <p14:playEvt time="5342" objId="3"/>
        <p14:stopEvt time="18283" objId="3"/>
      </p14:showEvtLst>
    </p:ext>
  </p:extLs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800" dirty="0">
                <a:solidFill>
                  <a:schemeClr val="tx1"/>
                </a:solidFill>
                <a:latin typeface="+mn-lt"/>
              </a:rPr>
              <a:t>Analysis</a:t>
            </a:r>
          </a:p>
        </p:txBody>
      </p:sp>
    </p:spTree>
    <p:extLst>
      <p:ext uri="{BB962C8B-B14F-4D97-AF65-F5344CB8AC3E}">
        <p14:creationId xmlns:p14="http://schemas.microsoft.com/office/powerpoint/2010/main" val="2312808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3C06750-FA16-BE4E-94B2-8CF4A4B7050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en-US" dirty="0">
                <a:solidFill>
                  <a:schemeClr val="tx1"/>
                </a:solidFill>
                <a:latin typeface="+mn-lt"/>
              </a:rPr>
              <a:t>DETAD Analysis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80F6EE4-1D1A-054B-A6ED-293643248224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09600" y="1701421"/>
            <a:ext cx="10972800" cy="4815757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endParaRPr lang="en-US" sz="2600" b="0" dirty="0"/>
          </a:p>
          <a:p>
            <a:pPr>
              <a:buFontTx/>
              <a:buChar char="-"/>
            </a:pPr>
            <a:endParaRPr lang="en-US" sz="2600" b="0" dirty="0"/>
          </a:p>
          <a:p>
            <a:pPr>
              <a:buFontTx/>
              <a:buChar char="-"/>
            </a:pPr>
            <a:endParaRPr lang="en-US" sz="2600" b="0" dirty="0"/>
          </a:p>
          <a:p>
            <a:pPr>
              <a:buFontTx/>
              <a:buChar char="-"/>
            </a:pPr>
            <a:endParaRPr lang="en-US" sz="2600" b="0" dirty="0"/>
          </a:p>
          <a:p>
            <a:pPr>
              <a:buFontTx/>
              <a:buChar char="-"/>
            </a:pPr>
            <a:endParaRPr lang="en-US" sz="2600" b="0" dirty="0"/>
          </a:p>
          <a:p>
            <a:pPr marL="0" indent="0">
              <a:buNone/>
            </a:pPr>
            <a:r>
              <a:rPr lang="en-US" sz="2600" b="0" dirty="0"/>
              <a:t>TSP performs significantly better on the </a:t>
            </a:r>
            <a:r>
              <a:rPr lang="en-US" sz="2600" dirty="0"/>
              <a:t>Extra Short </a:t>
            </a:r>
            <a:r>
              <a:rPr lang="en-US" sz="2600" b="0" dirty="0"/>
              <a:t>(XS) and </a:t>
            </a:r>
            <a:r>
              <a:rPr lang="en-US" sz="2600" dirty="0"/>
              <a:t>Short</a:t>
            </a:r>
            <a:r>
              <a:rPr lang="en-US" sz="2600" b="0" dirty="0"/>
              <a:t> (S) actions.</a:t>
            </a:r>
          </a:p>
          <a:p>
            <a:pPr marL="0" indent="0">
              <a:buNone/>
            </a:pPr>
            <a:endParaRPr lang="en-US" sz="2600" b="0" dirty="0"/>
          </a:p>
          <a:p>
            <a:pPr marL="0" indent="0">
              <a:buNone/>
            </a:pPr>
            <a:r>
              <a:rPr lang="en-US" sz="2600" b="0" dirty="0"/>
              <a:t>TSP allows localization algorithms to draw sharper boundaries and detect shorter actions better.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A14C0B6-A00C-544C-9E4E-91D7BD308B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8896" y="1539413"/>
            <a:ext cx="7354207" cy="236008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10635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9000"/>
    </mc:Choice>
    <mc:Fallback xmlns="">
      <p:transition advTm="9000"/>
    </mc:Fallback>
  </mc:AlternateContent>
  <p:extLst mod="1">
    <p:ext uri="{E180D4A7-C9FB-4DFB-919C-405C955672EB}">
      <p14:showEvtLst xmlns:p14="http://schemas.microsoft.com/office/powerpoint/2010/main">
        <p14:playEvt time="5342" objId="3"/>
        <p14:stopEvt time="18283" objId="3"/>
      </p14:showEvtLst>
    </p:ext>
  </p:extLs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3C06750-FA16-BE4E-94B2-8CF4A4B705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" y="274640"/>
            <a:ext cx="10972800" cy="1143000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tx1"/>
                </a:solidFill>
                <a:latin typeface="+mn-lt"/>
              </a:rPr>
              <a:t>Feature Similarity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0572B4-D1F6-A544-BF2E-C4FA9A9EA9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5914" y="1803760"/>
            <a:ext cx="6483078" cy="389593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5FB3652-B40A-294A-8A84-9F0B4DBE8A80}"/>
              </a:ext>
            </a:extLst>
          </p:cNvPr>
          <p:cNvSpPr/>
          <p:nvPr/>
        </p:nvSpPr>
        <p:spPr>
          <a:xfrm rot="16200000">
            <a:off x="4943093" y="2529526"/>
            <a:ext cx="98135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/>
              <a:t>TAC on </a:t>
            </a:r>
            <a:br>
              <a:rPr lang="en-US" b="1" dirty="0"/>
            </a:br>
            <a:r>
              <a:rPr lang="en-US" b="1" dirty="0"/>
              <a:t>Kinetics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1BE5D31-61B8-3A48-A4B7-4557311ED00C}"/>
              </a:ext>
            </a:extLst>
          </p:cNvPr>
          <p:cNvSpPr/>
          <p:nvPr/>
        </p:nvSpPr>
        <p:spPr>
          <a:xfrm rot="16200000">
            <a:off x="4778786" y="4147948"/>
            <a:ext cx="130997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/>
              <a:t>TSP on </a:t>
            </a:r>
            <a:br>
              <a:rPr lang="en-US" b="1" dirty="0"/>
            </a:br>
            <a:r>
              <a:rPr lang="en-US" b="1" dirty="0"/>
              <a:t>ActivityNet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837A649-D65E-E54B-AD3B-441A8E321DF1}"/>
              </a:ext>
            </a:extLst>
          </p:cNvPr>
          <p:cNvSpPr/>
          <p:nvPr/>
        </p:nvSpPr>
        <p:spPr>
          <a:xfrm>
            <a:off x="7301753" y="1803760"/>
            <a:ext cx="4817239" cy="342714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5">
            <a:extLst>
              <a:ext uri="{FF2B5EF4-FFF2-40B4-BE49-F238E27FC236}">
                <a16:creationId xmlns:a16="http://schemas.microsoft.com/office/drawing/2014/main" id="{58801770-9F32-D34D-B2F2-46CF29A2F132}"/>
              </a:ext>
            </a:extLst>
          </p:cNvPr>
          <p:cNvSpPr txBox="1">
            <a:spLocks/>
          </p:cNvSpPr>
          <p:nvPr/>
        </p:nvSpPr>
        <p:spPr>
          <a:xfrm>
            <a:off x="4988859" y="5715181"/>
            <a:ext cx="7130133" cy="5426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lang="en-US" sz="4400" b="1" kern="1200" dirty="0">
                <a:solidFill>
                  <a:srgbClr val="404040"/>
                </a:solidFill>
                <a:latin typeface="Helvetica" panose="020B0604020202020204" pitchFamily="34" charset="0"/>
                <a:ea typeface="+mj-ea"/>
                <a:cs typeface="Helvetica" panose="020B0604020202020204" pitchFamily="34" charset="0"/>
              </a:defRPr>
            </a:lvl1pPr>
          </a:lstStyle>
          <a:p>
            <a:r>
              <a:rPr lang="en-US" sz="1600" b="0" i="1" dirty="0">
                <a:solidFill>
                  <a:schemeClr val="tx1"/>
                </a:solidFill>
                <a:latin typeface="+mn-lt"/>
              </a:rPr>
              <a:t>The feature similarity matrices for clips in a single video. The </a:t>
            </a:r>
            <a:r>
              <a:rPr lang="en-US" sz="1600" i="1" dirty="0">
                <a:solidFill>
                  <a:srgbClr val="52A864"/>
                </a:solidFill>
                <a:latin typeface="+mn-lt"/>
              </a:rPr>
              <a:t>green lines </a:t>
            </a:r>
            <a:r>
              <a:rPr lang="en-US" sz="1600" b="0" i="1" dirty="0">
                <a:solidFill>
                  <a:schemeClr val="tx1"/>
                </a:solidFill>
                <a:latin typeface="+mn-lt"/>
              </a:rPr>
              <a:t>represent the temporal extent of ground truth actions.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39528729-B3C1-0143-8C7B-A5BE84D69974}"/>
              </a:ext>
            </a:extLst>
          </p:cNvPr>
          <p:cNvSpPr txBox="1">
            <a:spLocks/>
          </p:cNvSpPr>
          <p:nvPr/>
        </p:nvSpPr>
        <p:spPr>
          <a:xfrm>
            <a:off x="408213" y="1919272"/>
            <a:ext cx="4580645" cy="43361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lphaLcPeriod"/>
            </a:pPr>
            <a:r>
              <a:rPr lang="en-US" sz="2400" b="0" dirty="0"/>
              <a:t>TSP </a:t>
            </a:r>
            <a:r>
              <a:rPr lang="en-US" sz="2400" dirty="0"/>
              <a:t>differentiates</a:t>
            </a:r>
            <a:r>
              <a:rPr lang="en-US" sz="2400" b="0" dirty="0"/>
              <a:t> foreground from background clips.</a:t>
            </a:r>
          </a:p>
          <a:p>
            <a:pPr marL="0" indent="0">
              <a:buNone/>
            </a:pPr>
            <a:endParaRPr lang="en-US" sz="2400" b="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07529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000"/>
    </mc:Choice>
    <mc:Fallback xmlns="">
      <p:transition advTm="4000"/>
    </mc:Fallback>
  </mc:AlternateContent>
  <p:extLst mod="1">
    <p:ext uri="{E180D4A7-C9FB-4DFB-919C-405C955672EB}">
      <p14:showEvtLst xmlns:p14="http://schemas.microsoft.com/office/powerpoint/2010/main">
        <p14:playEvt time="5342" objId="3"/>
        <p14:stopEvt time="18283" objId="3"/>
      </p14:showEvtLst>
    </p:ext>
  </p:extLs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3C06750-FA16-BE4E-94B2-8CF4A4B705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" y="274640"/>
            <a:ext cx="10972800" cy="1143000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tx1"/>
                </a:solidFill>
                <a:latin typeface="+mn-lt"/>
              </a:rPr>
              <a:t>Feature Similarity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0572B4-D1F6-A544-BF2E-C4FA9A9EA9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5914" y="1803760"/>
            <a:ext cx="6483078" cy="389593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5FB3652-B40A-294A-8A84-9F0B4DBE8A80}"/>
              </a:ext>
            </a:extLst>
          </p:cNvPr>
          <p:cNvSpPr/>
          <p:nvPr/>
        </p:nvSpPr>
        <p:spPr>
          <a:xfrm rot="16200000">
            <a:off x="4943093" y="2529526"/>
            <a:ext cx="98135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/>
              <a:t>TAC on </a:t>
            </a:r>
            <a:br>
              <a:rPr lang="en-US" b="1" dirty="0"/>
            </a:br>
            <a:r>
              <a:rPr lang="en-US" b="1" dirty="0"/>
              <a:t>Kinetics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1BE5D31-61B8-3A48-A4B7-4557311ED00C}"/>
              </a:ext>
            </a:extLst>
          </p:cNvPr>
          <p:cNvSpPr/>
          <p:nvPr/>
        </p:nvSpPr>
        <p:spPr>
          <a:xfrm rot="16200000">
            <a:off x="4778786" y="4147948"/>
            <a:ext cx="130997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/>
              <a:t>TSP on </a:t>
            </a:r>
            <a:br>
              <a:rPr lang="en-US" b="1" dirty="0"/>
            </a:br>
            <a:r>
              <a:rPr lang="en-US" b="1" dirty="0"/>
              <a:t>ActivityNet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B64FB3E-BE86-0C4F-92D3-39998E036012}"/>
              </a:ext>
            </a:extLst>
          </p:cNvPr>
          <p:cNvSpPr/>
          <p:nvPr/>
        </p:nvSpPr>
        <p:spPr>
          <a:xfrm>
            <a:off x="8848165" y="1803760"/>
            <a:ext cx="3270827" cy="342714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5">
            <a:extLst>
              <a:ext uri="{FF2B5EF4-FFF2-40B4-BE49-F238E27FC236}">
                <a16:creationId xmlns:a16="http://schemas.microsoft.com/office/drawing/2014/main" id="{0E835CA0-7662-8245-A012-0EAE7079BC67}"/>
              </a:ext>
            </a:extLst>
          </p:cNvPr>
          <p:cNvSpPr txBox="1">
            <a:spLocks/>
          </p:cNvSpPr>
          <p:nvPr/>
        </p:nvSpPr>
        <p:spPr>
          <a:xfrm>
            <a:off x="4988859" y="5715181"/>
            <a:ext cx="7130133" cy="5426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lang="en-US" sz="4400" b="1" kern="1200" dirty="0">
                <a:solidFill>
                  <a:srgbClr val="404040"/>
                </a:solidFill>
                <a:latin typeface="Helvetica" panose="020B0604020202020204" pitchFamily="34" charset="0"/>
                <a:ea typeface="+mj-ea"/>
                <a:cs typeface="Helvetica" panose="020B0604020202020204" pitchFamily="34" charset="0"/>
              </a:defRPr>
            </a:lvl1pPr>
          </a:lstStyle>
          <a:p>
            <a:r>
              <a:rPr lang="en-US" sz="1600" b="0" i="1" dirty="0">
                <a:solidFill>
                  <a:schemeClr val="tx1"/>
                </a:solidFill>
                <a:latin typeface="+mn-lt"/>
              </a:rPr>
              <a:t>The feature similarity matrices for clips in a single video. The </a:t>
            </a:r>
            <a:r>
              <a:rPr lang="en-US" sz="1600" i="1" dirty="0">
                <a:solidFill>
                  <a:srgbClr val="52A864"/>
                </a:solidFill>
                <a:latin typeface="+mn-lt"/>
              </a:rPr>
              <a:t>green lines </a:t>
            </a:r>
            <a:r>
              <a:rPr lang="en-US" sz="1600" b="0" i="1" dirty="0">
                <a:solidFill>
                  <a:schemeClr val="tx1"/>
                </a:solidFill>
                <a:latin typeface="+mn-lt"/>
              </a:rPr>
              <a:t>represent the temporal extent of ground truth actions.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28041CA-56FA-B94B-A8FC-8169739DF655}"/>
              </a:ext>
            </a:extLst>
          </p:cNvPr>
          <p:cNvSpPr txBox="1">
            <a:spLocks/>
          </p:cNvSpPr>
          <p:nvPr/>
        </p:nvSpPr>
        <p:spPr>
          <a:xfrm>
            <a:off x="408213" y="1919272"/>
            <a:ext cx="4580645" cy="43361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lphaLcPeriod"/>
            </a:pPr>
            <a:r>
              <a:rPr lang="en-US" sz="2400" b="0" dirty="0"/>
              <a:t>TSP </a:t>
            </a:r>
            <a:r>
              <a:rPr lang="en-US" sz="2400" dirty="0"/>
              <a:t>differentiates</a:t>
            </a:r>
            <a:r>
              <a:rPr lang="en-US" sz="2400" b="0" dirty="0"/>
              <a:t> foreground from background clips.</a:t>
            </a:r>
          </a:p>
          <a:p>
            <a:pPr marL="457200" indent="-457200">
              <a:buFont typeface="+mj-lt"/>
              <a:buAutoNum type="alphaLcPeriod"/>
            </a:pPr>
            <a:r>
              <a:rPr lang="en-US" sz="2400" b="0" dirty="0"/>
              <a:t>TSP </a:t>
            </a:r>
            <a:r>
              <a:rPr lang="en-US" sz="2400" dirty="0"/>
              <a:t>homogenizes</a:t>
            </a:r>
            <a:r>
              <a:rPr lang="en-US" sz="2400" b="0" dirty="0"/>
              <a:t> the similarity between action features</a:t>
            </a:r>
          </a:p>
          <a:p>
            <a:endParaRPr lang="en-US" sz="2400" b="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48439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000"/>
    </mc:Choice>
    <mc:Fallback xmlns="">
      <p:transition advTm="4000"/>
    </mc:Fallback>
  </mc:AlternateContent>
  <p:extLst mod="1">
    <p:ext uri="{E180D4A7-C9FB-4DFB-919C-405C955672EB}">
      <p14:showEvtLst xmlns:p14="http://schemas.microsoft.com/office/powerpoint/2010/main">
        <p14:playEvt time="5342" objId="3"/>
        <p14:stopEvt time="18283" objId="3"/>
      </p14:showEvtLst>
    </p:ext>
  </p:extLs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3C06750-FA16-BE4E-94B2-8CF4A4B705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" y="274640"/>
            <a:ext cx="10972800" cy="1143000"/>
          </a:xfrm>
        </p:spPr>
        <p:txBody>
          <a:bodyPr/>
          <a:lstStyle/>
          <a:p>
            <a:pPr algn="l"/>
            <a:r>
              <a:rPr lang="en-US" dirty="0">
                <a:solidFill>
                  <a:prstClr val="black"/>
                </a:solidFill>
                <a:latin typeface="+mn-lt"/>
              </a:rPr>
              <a:t>Feature Similarity</a:t>
            </a:r>
            <a:endParaRPr lang="en-US" dirty="0">
              <a:latin typeface="+mn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0572B4-D1F6-A544-BF2E-C4FA9A9EA9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5914" y="1803760"/>
            <a:ext cx="6483078" cy="389593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5FB3652-B40A-294A-8A84-9F0B4DBE8A80}"/>
              </a:ext>
            </a:extLst>
          </p:cNvPr>
          <p:cNvSpPr/>
          <p:nvPr/>
        </p:nvSpPr>
        <p:spPr>
          <a:xfrm rot="16200000">
            <a:off x="4943093" y="2529526"/>
            <a:ext cx="98135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/>
              <a:t>TAC on </a:t>
            </a:r>
            <a:br>
              <a:rPr lang="en-US" b="1" dirty="0"/>
            </a:br>
            <a:r>
              <a:rPr lang="en-US" b="1" dirty="0"/>
              <a:t>Kinetics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1BE5D31-61B8-3A48-A4B7-4557311ED00C}"/>
              </a:ext>
            </a:extLst>
          </p:cNvPr>
          <p:cNvSpPr/>
          <p:nvPr/>
        </p:nvSpPr>
        <p:spPr>
          <a:xfrm rot="16200000">
            <a:off x="4778786" y="4147948"/>
            <a:ext cx="130997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/>
              <a:t>TSP on </a:t>
            </a:r>
            <a:br>
              <a:rPr lang="en-US" b="1" dirty="0"/>
            </a:br>
            <a:r>
              <a:rPr lang="en-US" b="1" dirty="0"/>
              <a:t>ActivityNet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D8A3FD9-E640-7D4B-8F94-42A64827CA89}"/>
              </a:ext>
            </a:extLst>
          </p:cNvPr>
          <p:cNvSpPr/>
          <p:nvPr/>
        </p:nvSpPr>
        <p:spPr>
          <a:xfrm>
            <a:off x="10448365" y="1803760"/>
            <a:ext cx="1670627" cy="342714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5">
            <a:extLst>
              <a:ext uri="{FF2B5EF4-FFF2-40B4-BE49-F238E27FC236}">
                <a16:creationId xmlns:a16="http://schemas.microsoft.com/office/drawing/2014/main" id="{725FFBFE-6DB8-664F-B6AB-C781B84A5DC1}"/>
              </a:ext>
            </a:extLst>
          </p:cNvPr>
          <p:cNvSpPr txBox="1">
            <a:spLocks/>
          </p:cNvSpPr>
          <p:nvPr/>
        </p:nvSpPr>
        <p:spPr>
          <a:xfrm>
            <a:off x="4988859" y="5715181"/>
            <a:ext cx="7130133" cy="5426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lang="en-US" sz="4400" b="1" kern="1200" dirty="0">
                <a:solidFill>
                  <a:srgbClr val="404040"/>
                </a:solidFill>
                <a:latin typeface="Helvetica" panose="020B0604020202020204" pitchFamily="34" charset="0"/>
                <a:ea typeface="+mj-ea"/>
                <a:cs typeface="Helvetica" panose="020B0604020202020204" pitchFamily="34" charset="0"/>
              </a:defRPr>
            </a:lvl1pPr>
          </a:lstStyle>
          <a:p>
            <a:r>
              <a:rPr lang="en-US" sz="1600" b="0" i="1" dirty="0">
                <a:solidFill>
                  <a:schemeClr val="tx1"/>
                </a:solidFill>
                <a:latin typeface="+mn-lt"/>
              </a:rPr>
              <a:t>The feature similarity matrices for clips in a single video. The </a:t>
            </a:r>
            <a:r>
              <a:rPr lang="en-US" sz="1600" i="1" dirty="0">
                <a:solidFill>
                  <a:srgbClr val="52A864"/>
                </a:solidFill>
                <a:latin typeface="+mn-lt"/>
              </a:rPr>
              <a:t>green lines </a:t>
            </a:r>
            <a:r>
              <a:rPr lang="en-US" sz="1600" b="0" i="1" dirty="0">
                <a:solidFill>
                  <a:schemeClr val="tx1"/>
                </a:solidFill>
                <a:latin typeface="+mn-lt"/>
              </a:rPr>
              <a:t>represent the temporal extent of ground truth actions.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CC21C5B-3906-CD4B-B8A3-6EF7920D2C7B}"/>
              </a:ext>
            </a:extLst>
          </p:cNvPr>
          <p:cNvSpPr txBox="1">
            <a:spLocks/>
          </p:cNvSpPr>
          <p:nvPr/>
        </p:nvSpPr>
        <p:spPr>
          <a:xfrm>
            <a:off x="408213" y="1919272"/>
            <a:ext cx="4580645" cy="43361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lphaLcPeriod"/>
            </a:pPr>
            <a:r>
              <a:rPr lang="en-US" sz="2400" b="0" dirty="0"/>
              <a:t>TSP </a:t>
            </a:r>
            <a:r>
              <a:rPr lang="en-US" sz="2400" dirty="0"/>
              <a:t>differentiates</a:t>
            </a:r>
            <a:r>
              <a:rPr lang="en-US" sz="2400" b="0" dirty="0"/>
              <a:t> foreground from background clips.</a:t>
            </a:r>
          </a:p>
          <a:p>
            <a:pPr marL="457200" indent="-457200">
              <a:buFont typeface="+mj-lt"/>
              <a:buAutoNum type="alphaLcPeriod"/>
            </a:pPr>
            <a:r>
              <a:rPr lang="en-US" sz="2400" b="0" dirty="0"/>
              <a:t>TSP </a:t>
            </a:r>
            <a:r>
              <a:rPr lang="en-US" sz="2400" dirty="0"/>
              <a:t>homogenizes</a:t>
            </a:r>
            <a:r>
              <a:rPr lang="en-US" sz="2400" b="0" dirty="0"/>
              <a:t> the similarity between action features</a:t>
            </a:r>
          </a:p>
          <a:p>
            <a:pPr marL="457200" indent="-457200">
              <a:buFont typeface="+mj-lt"/>
              <a:buAutoNum type="alphaLcPeriod"/>
            </a:pPr>
            <a:r>
              <a:rPr lang="en-US" sz="2400" b="0" dirty="0"/>
              <a:t>TSP </a:t>
            </a:r>
            <a:r>
              <a:rPr lang="en-US" sz="2400" dirty="0"/>
              <a:t>increases the differences </a:t>
            </a:r>
            <a:r>
              <a:rPr lang="en-US" sz="2400" b="0" dirty="0"/>
              <a:t>between background and foreground features.</a:t>
            </a:r>
          </a:p>
          <a:p>
            <a:endParaRPr lang="en-US" sz="2400" b="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64409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000"/>
    </mc:Choice>
    <mc:Fallback xmlns="">
      <p:transition advTm="4000"/>
    </mc:Fallback>
  </mc:AlternateContent>
  <p:extLst mod="1">
    <p:ext uri="{E180D4A7-C9FB-4DFB-919C-405C955672EB}">
      <p14:showEvtLst xmlns:p14="http://schemas.microsoft.com/office/powerpoint/2010/main">
        <p14:playEvt time="5342" objId="3"/>
        <p14:stopEvt time="18283" objId="3"/>
      </p14:showEvtLst>
    </p:ext>
  </p:extLs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3C06750-FA16-BE4E-94B2-8CF4A4B705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" y="274640"/>
            <a:ext cx="10972800" cy="1143000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tx1"/>
                </a:solidFill>
                <a:latin typeface="+mn-lt"/>
              </a:rPr>
              <a:t>Feature Similarity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7F1AE6-CF9A-8241-8DD9-411190F6D642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08213" y="1919272"/>
            <a:ext cx="4580645" cy="4336141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lphaLcPeriod"/>
            </a:pPr>
            <a:r>
              <a:rPr lang="en-US" sz="2400" b="0" dirty="0"/>
              <a:t>TSP </a:t>
            </a:r>
            <a:r>
              <a:rPr lang="en-US" sz="2400" dirty="0"/>
              <a:t>differentiates</a:t>
            </a:r>
            <a:r>
              <a:rPr lang="en-US" sz="2400" b="0" dirty="0"/>
              <a:t> foreground from background clips.</a:t>
            </a:r>
          </a:p>
          <a:p>
            <a:pPr marL="457200" indent="-457200">
              <a:buFont typeface="+mj-lt"/>
              <a:buAutoNum type="alphaLcPeriod"/>
            </a:pPr>
            <a:r>
              <a:rPr lang="en-US" sz="2400" b="0" dirty="0"/>
              <a:t>TSP </a:t>
            </a:r>
            <a:r>
              <a:rPr lang="en-US" sz="2400" dirty="0"/>
              <a:t>homogenizes</a:t>
            </a:r>
            <a:r>
              <a:rPr lang="en-US" sz="2400" b="0" dirty="0"/>
              <a:t> the similarity between action features</a:t>
            </a:r>
          </a:p>
          <a:p>
            <a:pPr marL="457200" indent="-457200">
              <a:buFont typeface="+mj-lt"/>
              <a:buAutoNum type="alphaLcPeriod"/>
            </a:pPr>
            <a:r>
              <a:rPr lang="en-US" sz="2400" b="0" dirty="0"/>
              <a:t>TSP </a:t>
            </a:r>
            <a:r>
              <a:rPr lang="en-US" sz="2400" dirty="0"/>
              <a:t>increases the differences </a:t>
            </a:r>
            <a:r>
              <a:rPr lang="en-US" sz="2400" b="0" dirty="0"/>
              <a:t>between background and foreground features.</a:t>
            </a:r>
          </a:p>
          <a:p>
            <a:pPr marL="457200" indent="-457200">
              <a:buFont typeface="+mj-lt"/>
              <a:buAutoNum type="alphaLcPeriod"/>
            </a:pPr>
            <a:r>
              <a:rPr lang="en-US" sz="2400" b="0" dirty="0"/>
              <a:t>TSP learns </a:t>
            </a:r>
            <a:r>
              <a:rPr lang="en-US" sz="2400" dirty="0"/>
              <a:t>dissimilarities</a:t>
            </a:r>
            <a:r>
              <a:rPr lang="en-US" sz="2400" b="0" dirty="0"/>
              <a:t> between background and foreground.</a:t>
            </a:r>
          </a:p>
          <a:p>
            <a:endParaRPr lang="en-US" sz="2400" b="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0572B4-D1F6-A544-BF2E-C4FA9A9EA9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5914" y="1803760"/>
            <a:ext cx="6483078" cy="389593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1BE5D31-61B8-3A48-A4B7-4557311ED00C}"/>
              </a:ext>
            </a:extLst>
          </p:cNvPr>
          <p:cNvSpPr/>
          <p:nvPr/>
        </p:nvSpPr>
        <p:spPr>
          <a:xfrm rot="16200000">
            <a:off x="4778786" y="4147948"/>
            <a:ext cx="130997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/>
              <a:t>TSP on </a:t>
            </a:r>
            <a:br>
              <a:rPr lang="en-US" b="1" dirty="0"/>
            </a:br>
            <a:r>
              <a:rPr lang="en-US" b="1" dirty="0"/>
              <a:t>ActivityNet </a:t>
            </a:r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E05B5EC6-123F-EA46-B4A8-05522ED33D56}"/>
              </a:ext>
            </a:extLst>
          </p:cNvPr>
          <p:cNvSpPr txBox="1">
            <a:spLocks/>
          </p:cNvSpPr>
          <p:nvPr/>
        </p:nvSpPr>
        <p:spPr>
          <a:xfrm>
            <a:off x="4988859" y="5715181"/>
            <a:ext cx="7130133" cy="5426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lang="en-US" sz="4400" b="1" kern="1200" dirty="0">
                <a:solidFill>
                  <a:srgbClr val="404040"/>
                </a:solidFill>
                <a:latin typeface="Helvetica" panose="020B0604020202020204" pitchFamily="34" charset="0"/>
                <a:ea typeface="+mj-ea"/>
                <a:cs typeface="Helvetica" panose="020B0604020202020204" pitchFamily="34" charset="0"/>
              </a:defRPr>
            </a:lvl1pPr>
          </a:lstStyle>
          <a:p>
            <a:r>
              <a:rPr lang="en-US" sz="1600" b="0" i="1" dirty="0">
                <a:solidFill>
                  <a:schemeClr val="tx1"/>
                </a:solidFill>
                <a:latin typeface="+mn-lt"/>
              </a:rPr>
              <a:t>The feature similarity matrices for clips in a single video. The </a:t>
            </a:r>
            <a:r>
              <a:rPr lang="en-US" sz="1600" i="1" dirty="0">
                <a:solidFill>
                  <a:srgbClr val="52A864"/>
                </a:solidFill>
                <a:latin typeface="+mn-lt"/>
              </a:rPr>
              <a:t>green lines </a:t>
            </a:r>
            <a:r>
              <a:rPr lang="en-US" sz="1600" b="0" i="1" dirty="0">
                <a:solidFill>
                  <a:schemeClr val="tx1"/>
                </a:solidFill>
                <a:latin typeface="+mn-lt"/>
              </a:rPr>
              <a:t>represent the temporal extent of ground truth actions.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F9AD45C-8FAB-3847-B576-ECD3CC9BBC32}"/>
              </a:ext>
            </a:extLst>
          </p:cNvPr>
          <p:cNvSpPr/>
          <p:nvPr/>
        </p:nvSpPr>
        <p:spPr>
          <a:xfrm rot="16200000">
            <a:off x="4943093" y="2529526"/>
            <a:ext cx="98135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/>
              <a:t>TAC on </a:t>
            </a:r>
            <a:br>
              <a:rPr lang="en-US" b="1" dirty="0"/>
            </a:br>
            <a:r>
              <a:rPr lang="en-US" b="1" dirty="0"/>
              <a:t>Kinetics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36187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000"/>
    </mc:Choice>
    <mc:Fallback xmlns="">
      <p:transition advTm="4000"/>
    </mc:Fallback>
  </mc:AlternateContent>
  <p:extLst mod="1">
    <p:ext uri="{E180D4A7-C9FB-4DFB-919C-405C955672EB}">
      <p14:showEvtLst xmlns:p14="http://schemas.microsoft.com/office/powerpoint/2010/main">
        <p14:playEvt time="5342" objId="3"/>
        <p14:stopEvt time="18283" objId="3"/>
      </p14:showEvtLst>
    </p:ext>
  </p:extLs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56">
            <a:extLst>
              <a:ext uri="{FF2B5EF4-FFF2-40B4-BE49-F238E27FC236}">
                <a16:creationId xmlns:a16="http://schemas.microsoft.com/office/drawing/2014/main" id="{4DA88F2E-AF3C-3B45-8745-2413610DBFAB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116972" y="5577210"/>
            <a:ext cx="7958056" cy="6512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000"/>
              </a:lnSpc>
            </a:pPr>
            <a:r>
              <a:rPr lang="en-HK" sz="2800" dirty="0">
                <a:solidFill>
                  <a:srgbClr val="ED028C"/>
                </a:solidFill>
                <a:latin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http://www.humamalwassel.com/publication/tsp/</a:t>
            </a:r>
            <a:endParaRPr lang="en-HK" sz="2800" dirty="0">
              <a:solidFill>
                <a:srgbClr val="ED028C"/>
              </a:solidFill>
              <a:latin typeface="+mn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BA4CDE-6A60-9846-B782-A43427FD6E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7679" y="1460568"/>
            <a:ext cx="4116642" cy="4116642"/>
          </a:xfrm>
          <a:prstGeom prst="rect">
            <a:avLst/>
          </a:prstGeom>
        </p:spPr>
      </p:pic>
      <p:sp>
        <p:nvSpPr>
          <p:cNvPr id="104" name="Title 5">
            <a:extLst>
              <a:ext uri="{FF2B5EF4-FFF2-40B4-BE49-F238E27FC236}">
                <a16:creationId xmlns:a16="http://schemas.microsoft.com/office/drawing/2014/main" id="{D17B945A-D2A0-C041-B799-9935E10D91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" y="274640"/>
            <a:ext cx="10972800" cy="114300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+mn-lt"/>
              </a:rPr>
              <a:t>Code, Models, and Features</a:t>
            </a:r>
          </a:p>
        </p:txBody>
      </p:sp>
    </p:spTree>
    <p:extLst>
      <p:ext uri="{BB962C8B-B14F-4D97-AF65-F5344CB8AC3E}">
        <p14:creationId xmlns:p14="http://schemas.microsoft.com/office/powerpoint/2010/main" val="3989895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5000"/>
    </mc:Choice>
    <mc:Fallback xmlns="">
      <p:transition advTm="5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5A57E5A3-8EC3-E349-A616-01130D1F34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en-US" dirty="0">
                <a:solidFill>
                  <a:schemeClr val="tx1"/>
                </a:solidFill>
                <a:latin typeface="+mn-lt"/>
              </a:rPr>
              <a:t>Motivation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7316A183-EB3A-4945-956E-5672126752BD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09600" y="1600202"/>
            <a:ext cx="10972800" cy="4968549"/>
          </a:xfrm>
        </p:spPr>
        <p:txBody>
          <a:bodyPr>
            <a:normAutofit/>
          </a:bodyPr>
          <a:lstStyle/>
          <a:p>
            <a:r>
              <a:rPr lang="en-US" b="0" dirty="0"/>
              <a:t>Video feature extractors used for localization tasks are</a:t>
            </a:r>
          </a:p>
          <a:p>
            <a:pPr lvl="1"/>
            <a:r>
              <a:rPr lang="en-US" dirty="0"/>
              <a:t>pretrained on </a:t>
            </a:r>
            <a:r>
              <a:rPr lang="en-US" b="1" dirty="0"/>
              <a:t>Trimmed Action Classification </a:t>
            </a:r>
            <a:r>
              <a:rPr lang="en-US" dirty="0"/>
              <a:t>(TAC) </a:t>
            </a:r>
          </a:p>
          <a:p>
            <a:pPr lvl="1"/>
            <a:r>
              <a:rPr lang="en-US" b="1" dirty="0"/>
              <a:t>temporally-insensitive</a:t>
            </a:r>
            <a:r>
              <a:rPr lang="en-US" dirty="0"/>
              <a:t>: high similarity between features of background (no action) and foreground (action) clips from the same untrimmed video.</a:t>
            </a:r>
          </a:p>
          <a:p>
            <a:pPr lvl="1"/>
            <a:r>
              <a:rPr lang="en-US" b="1" dirty="0"/>
              <a:t>sub-optimal</a:t>
            </a:r>
            <a:r>
              <a:rPr lang="en-US" dirty="0"/>
              <a:t> for localization tasks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F9339A3-88FE-3444-83EF-AD1DB1DD96AD}"/>
              </a:ext>
            </a:extLst>
          </p:cNvPr>
          <p:cNvGrpSpPr/>
          <p:nvPr/>
        </p:nvGrpSpPr>
        <p:grpSpPr>
          <a:xfrm>
            <a:off x="6953961" y="3832333"/>
            <a:ext cx="4876795" cy="2586472"/>
            <a:chOff x="6953961" y="4164841"/>
            <a:chExt cx="4876795" cy="2586472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80A93727-CC2F-2747-9C7F-633F473EFB6D}"/>
                </a:ext>
              </a:extLst>
            </p:cNvPr>
            <p:cNvGrpSpPr/>
            <p:nvPr/>
          </p:nvGrpSpPr>
          <p:grpSpPr>
            <a:xfrm>
              <a:off x="6953961" y="4164841"/>
              <a:ext cx="4876795" cy="2586472"/>
              <a:chOff x="4797782" y="3957759"/>
              <a:chExt cx="4876795" cy="2586472"/>
            </a:xfrm>
          </p:grpSpPr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E403C65D-F3E9-0546-AAA3-700499F879E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1839" t="11209" r="76054" b="53395"/>
              <a:stretch/>
            </p:blipFill>
            <p:spPr>
              <a:xfrm>
                <a:off x="4797782" y="3972603"/>
                <a:ext cx="2088444" cy="2009422"/>
              </a:xfrm>
              <a:prstGeom prst="rect">
                <a:avLst/>
              </a:prstGeom>
            </p:spPr>
          </p:pic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7668C594-038E-DE4A-B3ED-446AD175326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75315" t="11089" r="2570" b="52981"/>
              <a:stretch/>
            </p:blipFill>
            <p:spPr>
              <a:xfrm>
                <a:off x="7586133" y="3957759"/>
                <a:ext cx="2088444" cy="2039110"/>
              </a:xfrm>
              <a:prstGeom prst="rect">
                <a:avLst/>
              </a:prstGeom>
            </p:spPr>
          </p:pic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44113330-9F11-5847-9761-A001CB6FF70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16500" t="85253" r="19247" b="1708"/>
              <a:stretch/>
            </p:blipFill>
            <p:spPr>
              <a:xfrm>
                <a:off x="5345290" y="6036232"/>
                <a:ext cx="4165600" cy="507999"/>
              </a:xfrm>
              <a:prstGeom prst="rect">
                <a:avLst/>
              </a:prstGeom>
            </p:spPr>
          </p:pic>
        </p:grp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1C542883-A955-0D48-A39C-4BC5F6D093DE}"/>
                </a:ext>
              </a:extLst>
            </p:cNvPr>
            <p:cNvSpPr/>
            <p:nvPr/>
          </p:nvSpPr>
          <p:spPr>
            <a:xfrm>
              <a:off x="7179736" y="4267060"/>
              <a:ext cx="1219201" cy="503824"/>
            </a:xfrm>
            <a:prstGeom prst="ellipse">
              <a:avLst/>
            </a:prstGeom>
            <a:noFill/>
            <a:ln w="28575">
              <a:solidFill>
                <a:srgbClr val="00B0F0"/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51177BD-1602-004B-843F-B2AB591A0B32}"/>
                </a:ext>
              </a:extLst>
            </p:cNvPr>
            <p:cNvSpPr/>
            <p:nvPr/>
          </p:nvSpPr>
          <p:spPr>
            <a:xfrm rot="5400000">
              <a:off x="8111070" y="5128573"/>
              <a:ext cx="1219201" cy="503824"/>
            </a:xfrm>
            <a:prstGeom prst="ellipse">
              <a:avLst/>
            </a:prstGeom>
            <a:noFill/>
            <a:ln w="28575">
              <a:solidFill>
                <a:srgbClr val="00B0F0"/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B8709F15-D12D-BA4A-98A0-19D5972BFB90}"/>
                </a:ext>
              </a:extLst>
            </p:cNvPr>
            <p:cNvSpPr/>
            <p:nvPr/>
          </p:nvSpPr>
          <p:spPr>
            <a:xfrm>
              <a:off x="10480808" y="5457132"/>
              <a:ext cx="914400" cy="457200"/>
            </a:xfrm>
            <a:prstGeom prst="ellipse">
              <a:avLst/>
            </a:prstGeom>
            <a:noFill/>
            <a:ln w="28575">
              <a:solidFill>
                <a:srgbClr val="00B0F0"/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997D035-B718-D247-9F25-F82D6BD18669}"/>
                </a:ext>
              </a:extLst>
            </p:cNvPr>
            <p:cNvSpPr/>
            <p:nvPr/>
          </p:nvSpPr>
          <p:spPr>
            <a:xfrm rot="5400000">
              <a:off x="9820297" y="4810660"/>
              <a:ext cx="914400" cy="457200"/>
            </a:xfrm>
            <a:prstGeom prst="ellipse">
              <a:avLst/>
            </a:prstGeom>
            <a:noFill/>
            <a:ln w="28575">
              <a:solidFill>
                <a:srgbClr val="00B0F0"/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507527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5000"/>
    </mc:Choice>
    <mc:Fallback xmlns="">
      <p:transition advTm="5000"/>
    </mc:Fallback>
  </mc:AlternateContent>
  <p:extLst mod="1">
    <p:ext uri="{E180D4A7-C9FB-4DFB-919C-405C955672EB}">
      <p14:showEvtLst xmlns:p14="http://schemas.microsoft.com/office/powerpoint/2010/main">
        <p14:playEvt time="5342" objId="3"/>
        <p14:stopEvt time="18283" objId="3"/>
      </p14:showEvt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5A57E5A3-8EC3-E349-A616-01130D1F34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en-US" dirty="0">
                <a:solidFill>
                  <a:schemeClr val="tx1"/>
                </a:solidFill>
                <a:latin typeface="+mn-lt"/>
              </a:rPr>
              <a:t>Motivation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7316A183-EB3A-4945-956E-5672126752BD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09600" y="1600202"/>
            <a:ext cx="10972800" cy="4968549"/>
          </a:xfrm>
        </p:spPr>
        <p:txBody>
          <a:bodyPr>
            <a:normAutofit/>
          </a:bodyPr>
          <a:lstStyle/>
          <a:p>
            <a:r>
              <a:rPr lang="en-US" b="0" dirty="0"/>
              <a:t>Video feature extractors used for localization tasks are</a:t>
            </a:r>
          </a:p>
          <a:p>
            <a:pPr lvl="1"/>
            <a:r>
              <a:rPr lang="en-US" dirty="0"/>
              <a:t>pretrained on </a:t>
            </a:r>
            <a:r>
              <a:rPr lang="en-US" b="1" dirty="0"/>
              <a:t>Trimmed Action Classification </a:t>
            </a:r>
            <a:r>
              <a:rPr lang="en-US" dirty="0"/>
              <a:t>(TAC) </a:t>
            </a:r>
          </a:p>
          <a:p>
            <a:pPr lvl="1"/>
            <a:r>
              <a:rPr lang="en-US" b="1" dirty="0"/>
              <a:t>temporally-insensitive</a:t>
            </a:r>
            <a:r>
              <a:rPr lang="en-US" dirty="0"/>
              <a:t>: high similarity between features of background (no action) and foreground (action) clips from the same untrimmed video.</a:t>
            </a:r>
          </a:p>
          <a:p>
            <a:pPr lvl="1"/>
            <a:r>
              <a:rPr lang="en-US" b="1" dirty="0"/>
              <a:t>sub-optimal</a:t>
            </a:r>
            <a:r>
              <a:rPr lang="en-US" dirty="0"/>
              <a:t> for localization tasks</a:t>
            </a:r>
          </a:p>
          <a:p>
            <a:pPr lvl="1"/>
            <a:endParaRPr lang="en-US" dirty="0"/>
          </a:p>
          <a:p>
            <a:r>
              <a:rPr lang="en-US" b="0" dirty="0"/>
              <a:t>We propose </a:t>
            </a:r>
            <a:r>
              <a:rPr lang="en-US" dirty="0"/>
              <a:t>Temporally-Sensitive </a:t>
            </a:r>
          </a:p>
          <a:p>
            <a:pPr marL="0" indent="0">
              <a:buNone/>
            </a:pPr>
            <a:r>
              <a:rPr lang="en-US" dirty="0"/>
              <a:t>    Pretraining (TSP)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502FBB0-9362-7C40-B69E-FDBBE5A1C677}"/>
              </a:ext>
            </a:extLst>
          </p:cNvPr>
          <p:cNvGrpSpPr/>
          <p:nvPr/>
        </p:nvGrpSpPr>
        <p:grpSpPr>
          <a:xfrm>
            <a:off x="6953961" y="3832333"/>
            <a:ext cx="4876795" cy="2586472"/>
            <a:chOff x="6953961" y="4164841"/>
            <a:chExt cx="4876795" cy="2586472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AAEB2543-241F-BF49-90BA-19FA53B0629F}"/>
                </a:ext>
              </a:extLst>
            </p:cNvPr>
            <p:cNvGrpSpPr/>
            <p:nvPr/>
          </p:nvGrpSpPr>
          <p:grpSpPr>
            <a:xfrm>
              <a:off x="6953961" y="4164841"/>
              <a:ext cx="4876795" cy="2586472"/>
              <a:chOff x="4797782" y="3957759"/>
              <a:chExt cx="4876795" cy="2586472"/>
            </a:xfrm>
          </p:grpSpPr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1CDB9841-0394-DE43-ABC2-4B1A447D3CC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1839" t="11209" r="76054" b="53395"/>
              <a:stretch/>
            </p:blipFill>
            <p:spPr>
              <a:xfrm>
                <a:off x="4797782" y="3972603"/>
                <a:ext cx="2088444" cy="2009422"/>
              </a:xfrm>
              <a:prstGeom prst="rect">
                <a:avLst/>
              </a:prstGeom>
            </p:spPr>
          </p:pic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E4BEDEBF-CE49-C04B-8735-BB06441E1E9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75315" t="11089" r="2570" b="52981"/>
              <a:stretch/>
            </p:blipFill>
            <p:spPr>
              <a:xfrm>
                <a:off x="7586133" y="3957759"/>
                <a:ext cx="2088444" cy="2039110"/>
              </a:xfrm>
              <a:prstGeom prst="rect">
                <a:avLst/>
              </a:prstGeom>
            </p:spPr>
          </p:pic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2128574B-9636-4A43-8A61-ED85286E952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16500" t="85253" r="19247" b="1708"/>
              <a:stretch/>
            </p:blipFill>
            <p:spPr>
              <a:xfrm>
                <a:off x="5345290" y="6036232"/>
                <a:ext cx="4165600" cy="507999"/>
              </a:xfrm>
              <a:prstGeom prst="rect">
                <a:avLst/>
              </a:prstGeom>
            </p:spPr>
          </p:pic>
        </p:grp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6ABC4E4-665C-AB44-A650-EA5457DB1574}"/>
                </a:ext>
              </a:extLst>
            </p:cNvPr>
            <p:cNvSpPr/>
            <p:nvPr/>
          </p:nvSpPr>
          <p:spPr>
            <a:xfrm>
              <a:off x="7179736" y="4267060"/>
              <a:ext cx="1219201" cy="503824"/>
            </a:xfrm>
            <a:prstGeom prst="ellipse">
              <a:avLst/>
            </a:prstGeom>
            <a:noFill/>
            <a:ln w="28575">
              <a:solidFill>
                <a:srgbClr val="00B0F0"/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751AEFA7-AC6B-CC40-A113-B9F50F86DEFF}"/>
                </a:ext>
              </a:extLst>
            </p:cNvPr>
            <p:cNvSpPr/>
            <p:nvPr/>
          </p:nvSpPr>
          <p:spPr>
            <a:xfrm rot="5400000">
              <a:off x="8111070" y="5128573"/>
              <a:ext cx="1219201" cy="503824"/>
            </a:xfrm>
            <a:prstGeom prst="ellipse">
              <a:avLst/>
            </a:prstGeom>
            <a:noFill/>
            <a:ln w="28575">
              <a:solidFill>
                <a:srgbClr val="00B0F0"/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675D87DA-819D-C845-814E-8197891AADFB}"/>
                </a:ext>
              </a:extLst>
            </p:cNvPr>
            <p:cNvSpPr/>
            <p:nvPr/>
          </p:nvSpPr>
          <p:spPr>
            <a:xfrm>
              <a:off x="10480808" y="5457132"/>
              <a:ext cx="914400" cy="457200"/>
            </a:xfrm>
            <a:prstGeom prst="ellipse">
              <a:avLst/>
            </a:prstGeom>
            <a:noFill/>
            <a:ln w="28575">
              <a:solidFill>
                <a:srgbClr val="00B0F0"/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BC454580-9F3A-1046-8742-429E5FB483E6}"/>
                </a:ext>
              </a:extLst>
            </p:cNvPr>
            <p:cNvSpPr/>
            <p:nvPr/>
          </p:nvSpPr>
          <p:spPr>
            <a:xfrm rot="5400000">
              <a:off x="9820297" y="4810660"/>
              <a:ext cx="914400" cy="457200"/>
            </a:xfrm>
            <a:prstGeom prst="ellipse">
              <a:avLst/>
            </a:prstGeom>
            <a:noFill/>
            <a:ln w="28575">
              <a:solidFill>
                <a:srgbClr val="00B0F0"/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183624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5000"/>
    </mc:Choice>
    <mc:Fallback xmlns="">
      <p:transition advTm="5000"/>
    </mc:Fallback>
  </mc:AlternateContent>
  <p:extLst mod="1">
    <p:ext uri="{E180D4A7-C9FB-4DFB-919C-405C955672EB}">
      <p14:showEvtLst xmlns:p14="http://schemas.microsoft.com/office/powerpoint/2010/main">
        <p14:playEvt time="5342" objId="3"/>
        <p14:stopEvt time="18283" objId="3"/>
      </p14:showEvt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845658B6-B95A-8841-9FAB-527A34286F1B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95686" y="2116906"/>
            <a:ext cx="5616824" cy="4336141"/>
          </a:xfrm>
        </p:spPr>
        <p:txBody>
          <a:bodyPr>
            <a:normAutofit/>
          </a:bodyPr>
          <a:lstStyle/>
          <a:p>
            <a:r>
              <a:rPr lang="en-US" sz="3000" dirty="0"/>
              <a:t>Clip Features</a:t>
            </a:r>
          </a:p>
          <a:p>
            <a:pPr marL="0" indent="0">
              <a:buNone/>
            </a:pPr>
            <a:endParaRPr lang="en-US" sz="3000" dirty="0"/>
          </a:p>
          <a:p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48D5C64-C22C-FC48-993F-821C2C5A43FB}"/>
              </a:ext>
            </a:extLst>
          </p:cNvPr>
          <p:cNvGrpSpPr/>
          <p:nvPr/>
        </p:nvGrpSpPr>
        <p:grpSpPr>
          <a:xfrm>
            <a:off x="5932835" y="5333830"/>
            <a:ext cx="5880922" cy="803178"/>
            <a:chOff x="3833613" y="4070118"/>
            <a:chExt cx="5880922" cy="803178"/>
          </a:xfrm>
        </p:grpSpPr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8F529543-D62D-E545-A52A-F6E27C1D4CE2}"/>
                </a:ext>
              </a:extLst>
            </p:cNvPr>
            <p:cNvGrpSpPr/>
            <p:nvPr/>
          </p:nvGrpSpPr>
          <p:grpSpPr>
            <a:xfrm>
              <a:off x="3842734" y="4197387"/>
              <a:ext cx="5870715" cy="548640"/>
              <a:chOff x="418147" y="2870190"/>
              <a:chExt cx="5870715" cy="548640"/>
            </a:xfrm>
          </p:grpSpPr>
          <p:pic>
            <p:nvPicPr>
              <p:cNvPr id="96" name="Picture 95">
                <a:extLst>
                  <a:ext uri="{FF2B5EF4-FFF2-40B4-BE49-F238E27FC236}">
                    <a16:creationId xmlns:a16="http://schemas.microsoft.com/office/drawing/2014/main" id="{E45C4C98-38A5-544C-8DC0-4ABBA46CE980}"/>
                  </a:ext>
                </a:extLst>
              </p:cNvPr>
              <p:cNvPicPr>
                <a:picLocks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418147" y="2870190"/>
                <a:ext cx="978408" cy="548640"/>
              </a:xfrm>
              <a:prstGeom prst="rect">
                <a:avLst/>
              </a:prstGeom>
            </p:spPr>
          </p:pic>
          <p:pic>
            <p:nvPicPr>
              <p:cNvPr id="97" name="Picture 96">
                <a:extLst>
                  <a:ext uri="{FF2B5EF4-FFF2-40B4-BE49-F238E27FC236}">
                    <a16:creationId xmlns:a16="http://schemas.microsoft.com/office/drawing/2014/main" id="{FFE30553-740A-5F43-AC1D-92EF12D3E2F5}"/>
                  </a:ext>
                </a:extLst>
              </p:cNvPr>
              <p:cNvPicPr>
                <a:picLocks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rightnessContrast bright="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4331991" y="2870190"/>
                <a:ext cx="978408" cy="548640"/>
              </a:xfrm>
              <a:prstGeom prst="rect">
                <a:avLst/>
              </a:prstGeom>
            </p:spPr>
          </p:pic>
          <p:pic>
            <p:nvPicPr>
              <p:cNvPr id="98" name="Picture 97">
                <a:extLst>
                  <a:ext uri="{FF2B5EF4-FFF2-40B4-BE49-F238E27FC236}">
                    <a16:creationId xmlns:a16="http://schemas.microsoft.com/office/drawing/2014/main" id="{1AD6EC3C-ECE4-A642-8555-10AE61215401}"/>
                  </a:ext>
                </a:extLst>
              </p:cNvPr>
              <p:cNvPicPr>
                <a:picLocks/>
              </p:cNvPicPr>
              <p:nvPr/>
            </p:nvPicPr>
            <p:blipFill>
              <a:blip r:embed="rId8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rightnessContrast bright="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1396608" y="2870190"/>
                <a:ext cx="978408" cy="548640"/>
              </a:xfrm>
              <a:prstGeom prst="rect">
                <a:avLst/>
              </a:prstGeom>
            </p:spPr>
          </p:pic>
          <p:pic>
            <p:nvPicPr>
              <p:cNvPr id="99" name="Picture 98">
                <a:extLst>
                  <a:ext uri="{FF2B5EF4-FFF2-40B4-BE49-F238E27FC236}">
                    <a16:creationId xmlns:a16="http://schemas.microsoft.com/office/drawing/2014/main" id="{7BFBB57E-83A5-3749-9D3B-824B3243666B}"/>
                  </a:ext>
                </a:extLst>
              </p:cNvPr>
              <p:cNvPicPr>
                <a:picLocks/>
              </p:cNvPicPr>
              <p:nvPr/>
            </p:nvPicPr>
            <p:blipFill>
              <a:blip r:embed="rId10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rightnessContrast bright="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3353530" y="2870190"/>
                <a:ext cx="978408" cy="548640"/>
              </a:xfrm>
              <a:prstGeom prst="rect">
                <a:avLst/>
              </a:prstGeom>
            </p:spPr>
          </p:pic>
          <p:pic>
            <p:nvPicPr>
              <p:cNvPr id="100" name="Picture 99">
                <a:extLst>
                  <a:ext uri="{FF2B5EF4-FFF2-40B4-BE49-F238E27FC236}">
                    <a16:creationId xmlns:a16="http://schemas.microsoft.com/office/drawing/2014/main" id="{67C94B19-3783-274E-975D-C6BB6D2E462B}"/>
                  </a:ext>
                </a:extLst>
              </p:cNvPr>
              <p:cNvPicPr>
                <a:picLocks/>
              </p:cNvPicPr>
              <p:nvPr/>
            </p:nvPicPr>
            <p:blipFill>
              <a:blip r:embed="rId12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rightnessContrast bright="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310454" y="2870190"/>
                <a:ext cx="978408" cy="548640"/>
              </a:xfrm>
              <a:prstGeom prst="rect">
                <a:avLst/>
              </a:prstGeom>
            </p:spPr>
          </p:pic>
          <p:pic>
            <p:nvPicPr>
              <p:cNvPr id="101" name="Picture 100">
                <a:extLst>
                  <a:ext uri="{FF2B5EF4-FFF2-40B4-BE49-F238E27FC236}">
                    <a16:creationId xmlns:a16="http://schemas.microsoft.com/office/drawing/2014/main" id="{9DABB383-A2E8-2041-B4F0-A3B4437894CC}"/>
                  </a:ext>
                </a:extLst>
              </p:cNvPr>
              <p:cNvPicPr>
                <a:picLocks/>
              </p:cNvPicPr>
              <p:nvPr/>
            </p:nvPicPr>
            <p:blipFill>
              <a:blip r:embed="rId14"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brightnessContrast bright="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2375069" y="2870190"/>
                <a:ext cx="978408" cy="548640"/>
              </a:xfrm>
              <a:prstGeom prst="rect">
                <a:avLst/>
              </a:prstGeom>
            </p:spPr>
          </p:pic>
        </p:grp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769D0FDD-74D7-5347-9E05-A91DD7B37F27}"/>
                </a:ext>
              </a:extLst>
            </p:cNvPr>
            <p:cNvGrpSpPr/>
            <p:nvPr/>
          </p:nvGrpSpPr>
          <p:grpSpPr>
            <a:xfrm>
              <a:off x="3833613" y="4070118"/>
              <a:ext cx="5880922" cy="803178"/>
              <a:chOff x="4898973" y="3502123"/>
              <a:chExt cx="5880922" cy="803178"/>
            </a:xfrm>
          </p:grpSpPr>
          <p:pic>
            <p:nvPicPr>
              <p:cNvPr id="94" name="Picture 93">
                <a:extLst>
                  <a:ext uri="{FF2B5EF4-FFF2-40B4-BE49-F238E27FC236}">
                    <a16:creationId xmlns:a16="http://schemas.microsoft.com/office/drawing/2014/main" id="{FAB97EC6-F280-9A4D-8EF4-5C4EBB9389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7839434" y="3502123"/>
                <a:ext cx="2940461" cy="803178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95" name="Picture 94">
                <a:extLst>
                  <a:ext uri="{FF2B5EF4-FFF2-40B4-BE49-F238E27FC236}">
                    <a16:creationId xmlns:a16="http://schemas.microsoft.com/office/drawing/2014/main" id="{F34203A0-45E4-C842-A69D-1D770DFC97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898973" y="3502123"/>
                <a:ext cx="2940461" cy="803178"/>
              </a:xfrm>
              <a:prstGeom prst="rect">
                <a:avLst/>
              </a:prstGeom>
              <a:ln>
                <a:noFill/>
              </a:ln>
            </p:spPr>
          </p:pic>
        </p:grpSp>
      </p:grp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3F4630E-BFC2-1A4C-B3D6-6B9C87DF387D}"/>
              </a:ext>
            </a:extLst>
          </p:cNvPr>
          <p:cNvCxnSpPr>
            <a:cxnSpLocks/>
          </p:cNvCxnSpPr>
          <p:nvPr/>
        </p:nvCxnSpPr>
        <p:spPr>
          <a:xfrm flipV="1">
            <a:off x="7479854" y="4878245"/>
            <a:ext cx="0" cy="23899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Left Bracket 13">
            <a:extLst>
              <a:ext uri="{FF2B5EF4-FFF2-40B4-BE49-F238E27FC236}">
                <a16:creationId xmlns:a16="http://schemas.microsoft.com/office/drawing/2014/main" id="{8EF13800-0974-AD4C-A6C1-C9B9752918FA}"/>
              </a:ext>
            </a:extLst>
          </p:cNvPr>
          <p:cNvSpPr/>
          <p:nvPr/>
        </p:nvSpPr>
        <p:spPr>
          <a:xfrm rot="5400000">
            <a:off x="7500842" y="4582910"/>
            <a:ext cx="165325" cy="1233990"/>
          </a:xfrm>
          <a:prstGeom prst="leftBracket">
            <a:avLst/>
          </a:prstGeom>
          <a:ln w="381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Times" pitchFamily="2" charset="0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89B3546-9C67-4D4D-B92E-100398EBC219}"/>
              </a:ext>
            </a:extLst>
          </p:cNvPr>
          <p:cNvCxnSpPr>
            <a:cxnSpLocks/>
            <a:stCxn id="47" idx="0"/>
            <a:endCxn id="42" idx="2"/>
          </p:cNvCxnSpPr>
          <p:nvPr/>
        </p:nvCxnSpPr>
        <p:spPr>
          <a:xfrm flipV="1">
            <a:off x="7520330" y="2877487"/>
            <a:ext cx="1" cy="28009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3D2B6A9-4C09-8B4C-B685-2EDAB76A8CC5}"/>
              </a:ext>
            </a:extLst>
          </p:cNvPr>
          <p:cNvGrpSpPr/>
          <p:nvPr/>
        </p:nvGrpSpPr>
        <p:grpSpPr>
          <a:xfrm>
            <a:off x="6347677" y="2329799"/>
            <a:ext cx="1834557" cy="2529970"/>
            <a:chOff x="818389" y="4193828"/>
            <a:chExt cx="1834557" cy="252997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Google Shape;77;p15">
                  <a:extLst>
                    <a:ext uri="{FF2B5EF4-FFF2-40B4-BE49-F238E27FC236}">
                      <a16:creationId xmlns:a16="http://schemas.microsoft.com/office/drawing/2014/main" id="{FDCE47EC-9D18-FB47-98FB-BBA84EAC82CA}"/>
                    </a:ext>
                  </a:extLst>
                </p:cNvPr>
                <p:cNvSpPr txBox="1"/>
                <p:nvPr/>
              </p:nvSpPr>
              <p:spPr>
                <a:xfrm>
                  <a:off x="1779796" y="4193828"/>
                  <a:ext cx="422493" cy="54768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137138" tIns="137138" rIns="137138" bIns="137138" anchor="t" anchorCtr="0">
                  <a:no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solidFill>
                                  <a:srgbClr val="1F78B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1F78B4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1F78B4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rgbClr val="1F78B4"/>
                    </a:solidFill>
                    <a:latin typeface="Times" pitchFamily="2" charset="0"/>
                  </a:endParaRPr>
                </a:p>
              </p:txBody>
            </p:sp>
          </mc:Choice>
          <mc:Fallback xmlns="">
            <p:sp>
              <p:nvSpPr>
                <p:cNvPr id="42" name="Google Shape;77;p15">
                  <a:extLst>
                    <a:ext uri="{FF2B5EF4-FFF2-40B4-BE49-F238E27FC236}">
                      <a16:creationId xmlns:a16="http://schemas.microsoft.com/office/drawing/2014/main" id="{FDCE47EC-9D18-FB47-98FB-BBA84EAC82C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79796" y="4193828"/>
                  <a:ext cx="422493" cy="547688"/>
                </a:xfrm>
                <a:prstGeom prst="rect">
                  <a:avLst/>
                </a:prstGeom>
                <a:blipFill>
                  <a:blip r:embed="rId18"/>
                  <a:stretch>
                    <a:fillRect r="-8824" b="-18182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96B8CA35-770B-644A-BA26-E9A718AF8FE4}"/>
                </a:ext>
              </a:extLst>
            </p:cNvPr>
            <p:cNvGrpSpPr/>
            <p:nvPr/>
          </p:nvGrpSpPr>
          <p:grpSpPr>
            <a:xfrm>
              <a:off x="1329139" y="5021613"/>
              <a:ext cx="1323807" cy="1702185"/>
              <a:chOff x="3152924" y="4523226"/>
              <a:chExt cx="1323807" cy="1702185"/>
            </a:xfrm>
          </p:grpSpPr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C635B4A3-8B08-F047-AE85-D5C5FC588DC0}"/>
                  </a:ext>
                </a:extLst>
              </p:cNvPr>
              <p:cNvGrpSpPr/>
              <p:nvPr/>
            </p:nvGrpSpPr>
            <p:grpSpPr>
              <a:xfrm>
                <a:off x="3152924" y="5453300"/>
                <a:ext cx="1323807" cy="772111"/>
                <a:chOff x="11978191" y="2868673"/>
                <a:chExt cx="1323807" cy="772111"/>
              </a:xfrm>
            </p:grpSpPr>
            <p:pic>
              <p:nvPicPr>
                <p:cNvPr id="49" name="Picture 48">
                  <a:extLst>
                    <a:ext uri="{FF2B5EF4-FFF2-40B4-BE49-F238E27FC236}">
                      <a16:creationId xmlns:a16="http://schemas.microsoft.com/office/drawing/2014/main" id="{B2D9DA64-0A65-F24C-8C60-FB437BF777B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rightnessContrast bright="4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119080" y="2868673"/>
                  <a:ext cx="1182918" cy="663318"/>
                </a:xfrm>
                <a:prstGeom prst="rect">
                  <a:avLst/>
                </a:prstGeom>
                <a:ln w="19050">
                  <a:solidFill>
                    <a:srgbClr val="1F78B4"/>
                  </a:solidFill>
                </a:ln>
                <a:scene3d>
                  <a:camera prst="isometricOffAxis2Left"/>
                  <a:lightRig rig="threePt" dir="t"/>
                </a:scene3d>
              </p:spPr>
            </p:pic>
            <p:pic>
              <p:nvPicPr>
                <p:cNvPr id="50" name="Picture 49">
                  <a:extLst>
                    <a:ext uri="{FF2B5EF4-FFF2-40B4-BE49-F238E27FC236}">
                      <a16:creationId xmlns:a16="http://schemas.microsoft.com/office/drawing/2014/main" id="{09C3165A-3C7F-E747-B216-F8BD4D53D55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BEBA8EAE-BF5A-486C-A8C5-ECC9F3942E4B}">
                      <a14:imgProps xmlns:a14="http://schemas.microsoft.com/office/drawing/2010/main">
                        <a14:imgLayer r:embed="rId11">
                          <a14:imgEffect>
                            <a14:brightnessContrast bright="4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072117" y="2904937"/>
                  <a:ext cx="1182918" cy="663318"/>
                </a:xfrm>
                <a:prstGeom prst="rect">
                  <a:avLst/>
                </a:prstGeom>
                <a:ln w="19050">
                  <a:solidFill>
                    <a:srgbClr val="1F78B4"/>
                  </a:solidFill>
                </a:ln>
                <a:scene3d>
                  <a:camera prst="isometricOffAxis2Left"/>
                  <a:lightRig rig="threePt" dir="t"/>
                </a:scene3d>
              </p:spPr>
            </p:pic>
            <p:pic>
              <p:nvPicPr>
                <p:cNvPr id="51" name="Picture 50">
                  <a:extLst>
                    <a:ext uri="{FF2B5EF4-FFF2-40B4-BE49-F238E27FC236}">
                      <a16:creationId xmlns:a16="http://schemas.microsoft.com/office/drawing/2014/main" id="{AD0CF1EE-A645-D14E-8C13-33444D5CF82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>
                  <a:extLst>
                    <a:ext uri="{BEBA8EAE-BF5A-486C-A8C5-ECC9F3942E4B}">
                      <a14:imgProps xmlns:a14="http://schemas.microsoft.com/office/drawing/2010/main">
                        <a14:imgLayer r:embed="rId15">
                          <a14:imgEffect>
                            <a14:brightnessContrast bright="4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025154" y="2941201"/>
                  <a:ext cx="1182918" cy="663318"/>
                </a:xfrm>
                <a:prstGeom prst="rect">
                  <a:avLst/>
                </a:prstGeom>
                <a:ln w="19050">
                  <a:solidFill>
                    <a:srgbClr val="1F78B4"/>
                  </a:solidFill>
                </a:ln>
                <a:scene3d>
                  <a:camera prst="isometricOffAxis2Left"/>
                  <a:lightRig rig="threePt" dir="t"/>
                </a:scene3d>
              </p:spPr>
            </p:pic>
            <p:pic>
              <p:nvPicPr>
                <p:cNvPr id="52" name="Picture 51">
                  <a:extLst>
                    <a:ext uri="{FF2B5EF4-FFF2-40B4-BE49-F238E27FC236}">
                      <a16:creationId xmlns:a16="http://schemas.microsoft.com/office/drawing/2014/main" id="{1258EF53-9054-614D-9679-C859493BE9C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BEBA8EAE-BF5A-486C-A8C5-ECC9F3942E4B}">
                      <a14:imgProps xmlns:a14="http://schemas.microsoft.com/office/drawing/2010/main">
                        <a14:imgLayer r:embed="rId9">
                          <a14:imgEffect>
                            <a14:brightnessContrast bright="4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978191" y="2977466"/>
                  <a:ext cx="1182918" cy="663318"/>
                </a:xfrm>
                <a:prstGeom prst="rect">
                  <a:avLst/>
                </a:prstGeom>
                <a:ln w="19050">
                  <a:solidFill>
                    <a:srgbClr val="1F78B4"/>
                  </a:solidFill>
                </a:ln>
                <a:scene3d>
                  <a:camera prst="isometricOffAxis2Left"/>
                  <a:lightRig rig="threePt" dir="t"/>
                </a:scene3d>
              </p:spPr>
            </p:pic>
          </p:grpSp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987FF4C8-AA6D-5B4C-A2F0-207176DD178C}"/>
                  </a:ext>
                </a:extLst>
              </p:cNvPr>
              <p:cNvGrpSpPr/>
              <p:nvPr/>
            </p:nvGrpSpPr>
            <p:grpSpPr>
              <a:xfrm>
                <a:off x="3357627" y="4523226"/>
                <a:ext cx="914400" cy="894459"/>
                <a:chOff x="2184801" y="4504746"/>
                <a:chExt cx="914400" cy="894459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7" name="Google Shape;70;p15">
                      <a:extLst>
                        <a:ext uri="{FF2B5EF4-FFF2-40B4-BE49-F238E27FC236}">
                          <a16:creationId xmlns:a16="http://schemas.microsoft.com/office/drawing/2014/main" id="{2721D2AE-3853-0945-A72A-F71DB35826DB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2184801" y="4504746"/>
                      <a:ext cx="914400" cy="645458"/>
                    </a:xfrm>
                    <a:prstGeom prst="trapezoid">
                      <a:avLst>
                        <a:gd name="adj" fmla="val 31932"/>
                      </a:avLst>
                    </a:prstGeom>
                    <a:solidFill>
                      <a:srgbClr val="1F78B4">
                        <a:alpha val="25000"/>
                      </a:srgbClr>
                    </a:solidFill>
                    <a:ln w="9525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vert="horz" wrap="square" lIns="137138" tIns="137138" rIns="137138" bIns="137138" anchor="ctr" anchorCtr="0">
                      <a:noAutofit/>
                    </a:bodyPr>
                    <a:lstStyle/>
                    <a:p>
                      <a:pPr algn="r"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r>
                              <a:rPr lang="en-US" sz="2400" i="1" smtClean="0">
                                <a:solidFill>
                                  <a:srgbClr val="1F78B4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oMath>
                        </m:oMathPara>
                      </a14:m>
                      <a:endParaRPr lang="ar-SA" sz="2400" dirty="0">
                        <a:solidFill>
                          <a:srgbClr val="1F78B4"/>
                        </a:solidFill>
                        <a:latin typeface="Times" pitchFamily="2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47" name="Google Shape;70;p15">
                      <a:extLst>
                        <a:ext uri="{FF2B5EF4-FFF2-40B4-BE49-F238E27FC236}">
                          <a16:creationId xmlns:a16="http://schemas.microsoft.com/office/drawing/2014/main" id="{2721D2AE-3853-0945-A72A-F71DB35826DB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184801" y="4504746"/>
                      <a:ext cx="914400" cy="645458"/>
                    </a:xfrm>
                    <a:prstGeom prst="trapezoid">
                      <a:avLst>
                        <a:gd name="adj" fmla="val 31932"/>
                      </a:avLst>
                    </a:prstGeom>
                    <a:blipFill>
                      <a:blip r:embed="rId19"/>
                      <a:stretch>
                        <a:fillRect b="-13462"/>
                      </a:stretch>
                    </a:blipFill>
                    <a:ln w="9525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48" name="Straight Arrow Connector 47">
                  <a:extLst>
                    <a:ext uri="{FF2B5EF4-FFF2-40B4-BE49-F238E27FC236}">
                      <a16:creationId xmlns:a16="http://schemas.microsoft.com/office/drawing/2014/main" id="{7516C206-CBE5-8241-BE10-095EC0867D0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606779" y="5150204"/>
                  <a:ext cx="1" cy="249001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4818D43D-7C7A-ED47-9C14-FBB1E033688F}"/>
                </a:ext>
              </a:extLst>
            </p:cNvPr>
            <p:cNvSpPr txBox="1"/>
            <p:nvPr/>
          </p:nvSpPr>
          <p:spPr>
            <a:xfrm>
              <a:off x="818389" y="4252116"/>
              <a:ext cx="103265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>
                  <a:latin typeface="Times" pitchFamily="2" charset="0"/>
                </a:rPr>
                <a:t>Local Clip </a:t>
              </a:r>
              <a:br>
                <a:rPr lang="en-US" sz="1400" b="1" dirty="0">
                  <a:latin typeface="Times" pitchFamily="2" charset="0"/>
                </a:rPr>
              </a:br>
              <a:r>
                <a:rPr lang="en-US" sz="1400" b="1" dirty="0">
                  <a:latin typeface="Times" pitchFamily="2" charset="0"/>
                </a:rPr>
                <a:t>Feature</a:t>
              </a:r>
            </a:p>
          </p:txBody>
        </p:sp>
      </p:grpSp>
      <p:sp>
        <p:nvSpPr>
          <p:cNvPr id="5" name="Title 4">
            <a:extLst>
              <a:ext uri="{FF2B5EF4-FFF2-40B4-BE49-F238E27FC236}">
                <a16:creationId xmlns:a16="http://schemas.microsoft.com/office/drawing/2014/main" id="{3C6759E0-26D9-0646-A248-0AB1B1790D3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  <a:latin typeface="+mn-lt"/>
              </a:rPr>
              <a:t>TSP Pipeline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26528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  <p:extLst mod="1">
    <p:ext uri="{E180D4A7-C9FB-4DFB-919C-405C955672EB}">
      <p14:showEvtLst xmlns:p14="http://schemas.microsoft.com/office/powerpoint/2010/main">
        <p14:playEvt time="5342" objId="3"/>
        <p14:stopEvt time="18283" objId="3"/>
      </p14:showEvtLst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845658B6-B95A-8841-9FAB-527A34286F1B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95686" y="2116906"/>
            <a:ext cx="5616824" cy="4336141"/>
          </a:xfrm>
        </p:spPr>
        <p:txBody>
          <a:bodyPr>
            <a:normAutofit/>
          </a:bodyPr>
          <a:lstStyle/>
          <a:p>
            <a:r>
              <a:rPr lang="en-US" sz="3000" dirty="0"/>
              <a:t>Clip Features</a:t>
            </a:r>
          </a:p>
          <a:p>
            <a:r>
              <a:rPr lang="en-US" sz="3000" dirty="0"/>
              <a:t>Global Video Feature</a:t>
            </a:r>
          </a:p>
          <a:p>
            <a:pPr marL="0" indent="0">
              <a:buNone/>
            </a:pPr>
            <a:endParaRPr lang="en-US" sz="3000" dirty="0"/>
          </a:p>
          <a:p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48D5C64-C22C-FC48-993F-821C2C5A43FB}"/>
              </a:ext>
            </a:extLst>
          </p:cNvPr>
          <p:cNvGrpSpPr/>
          <p:nvPr/>
        </p:nvGrpSpPr>
        <p:grpSpPr>
          <a:xfrm>
            <a:off x="5932835" y="5333830"/>
            <a:ext cx="5880922" cy="803178"/>
            <a:chOff x="3833613" y="4070118"/>
            <a:chExt cx="5880922" cy="803178"/>
          </a:xfrm>
        </p:grpSpPr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8F529543-D62D-E545-A52A-F6E27C1D4CE2}"/>
                </a:ext>
              </a:extLst>
            </p:cNvPr>
            <p:cNvGrpSpPr/>
            <p:nvPr/>
          </p:nvGrpSpPr>
          <p:grpSpPr>
            <a:xfrm>
              <a:off x="3842734" y="4197387"/>
              <a:ext cx="5870715" cy="548640"/>
              <a:chOff x="418147" y="2870190"/>
              <a:chExt cx="5870715" cy="548640"/>
            </a:xfrm>
          </p:grpSpPr>
          <p:pic>
            <p:nvPicPr>
              <p:cNvPr id="96" name="Picture 95">
                <a:extLst>
                  <a:ext uri="{FF2B5EF4-FFF2-40B4-BE49-F238E27FC236}">
                    <a16:creationId xmlns:a16="http://schemas.microsoft.com/office/drawing/2014/main" id="{E45C4C98-38A5-544C-8DC0-4ABBA46CE980}"/>
                  </a:ext>
                </a:extLst>
              </p:cNvPr>
              <p:cNvPicPr>
                <a:picLocks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418147" y="2870190"/>
                <a:ext cx="978408" cy="548640"/>
              </a:xfrm>
              <a:prstGeom prst="rect">
                <a:avLst/>
              </a:prstGeom>
            </p:spPr>
          </p:pic>
          <p:pic>
            <p:nvPicPr>
              <p:cNvPr id="97" name="Picture 96">
                <a:extLst>
                  <a:ext uri="{FF2B5EF4-FFF2-40B4-BE49-F238E27FC236}">
                    <a16:creationId xmlns:a16="http://schemas.microsoft.com/office/drawing/2014/main" id="{FFE30553-740A-5F43-AC1D-92EF12D3E2F5}"/>
                  </a:ext>
                </a:extLst>
              </p:cNvPr>
              <p:cNvPicPr>
                <a:picLocks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rightnessContrast bright="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4331991" y="2870190"/>
                <a:ext cx="978408" cy="548640"/>
              </a:xfrm>
              <a:prstGeom prst="rect">
                <a:avLst/>
              </a:prstGeom>
            </p:spPr>
          </p:pic>
          <p:pic>
            <p:nvPicPr>
              <p:cNvPr id="98" name="Picture 97">
                <a:extLst>
                  <a:ext uri="{FF2B5EF4-FFF2-40B4-BE49-F238E27FC236}">
                    <a16:creationId xmlns:a16="http://schemas.microsoft.com/office/drawing/2014/main" id="{1AD6EC3C-ECE4-A642-8555-10AE61215401}"/>
                  </a:ext>
                </a:extLst>
              </p:cNvPr>
              <p:cNvPicPr>
                <a:picLocks/>
              </p:cNvPicPr>
              <p:nvPr/>
            </p:nvPicPr>
            <p:blipFill>
              <a:blip r:embed="rId8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rightnessContrast bright="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1396608" y="2870190"/>
                <a:ext cx="978408" cy="548640"/>
              </a:xfrm>
              <a:prstGeom prst="rect">
                <a:avLst/>
              </a:prstGeom>
            </p:spPr>
          </p:pic>
          <p:pic>
            <p:nvPicPr>
              <p:cNvPr id="99" name="Picture 98">
                <a:extLst>
                  <a:ext uri="{FF2B5EF4-FFF2-40B4-BE49-F238E27FC236}">
                    <a16:creationId xmlns:a16="http://schemas.microsoft.com/office/drawing/2014/main" id="{7BFBB57E-83A5-3749-9D3B-824B3243666B}"/>
                  </a:ext>
                </a:extLst>
              </p:cNvPr>
              <p:cNvPicPr>
                <a:picLocks/>
              </p:cNvPicPr>
              <p:nvPr/>
            </p:nvPicPr>
            <p:blipFill>
              <a:blip r:embed="rId10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rightnessContrast bright="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3353530" y="2870190"/>
                <a:ext cx="978408" cy="548640"/>
              </a:xfrm>
              <a:prstGeom prst="rect">
                <a:avLst/>
              </a:prstGeom>
            </p:spPr>
          </p:pic>
          <p:pic>
            <p:nvPicPr>
              <p:cNvPr id="100" name="Picture 99">
                <a:extLst>
                  <a:ext uri="{FF2B5EF4-FFF2-40B4-BE49-F238E27FC236}">
                    <a16:creationId xmlns:a16="http://schemas.microsoft.com/office/drawing/2014/main" id="{67C94B19-3783-274E-975D-C6BB6D2E462B}"/>
                  </a:ext>
                </a:extLst>
              </p:cNvPr>
              <p:cNvPicPr>
                <a:picLocks/>
              </p:cNvPicPr>
              <p:nvPr/>
            </p:nvPicPr>
            <p:blipFill>
              <a:blip r:embed="rId12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rightnessContrast bright="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310454" y="2870190"/>
                <a:ext cx="978408" cy="548640"/>
              </a:xfrm>
              <a:prstGeom prst="rect">
                <a:avLst/>
              </a:prstGeom>
            </p:spPr>
          </p:pic>
          <p:pic>
            <p:nvPicPr>
              <p:cNvPr id="101" name="Picture 100">
                <a:extLst>
                  <a:ext uri="{FF2B5EF4-FFF2-40B4-BE49-F238E27FC236}">
                    <a16:creationId xmlns:a16="http://schemas.microsoft.com/office/drawing/2014/main" id="{9DABB383-A2E8-2041-B4F0-A3B4437894CC}"/>
                  </a:ext>
                </a:extLst>
              </p:cNvPr>
              <p:cNvPicPr>
                <a:picLocks/>
              </p:cNvPicPr>
              <p:nvPr/>
            </p:nvPicPr>
            <p:blipFill>
              <a:blip r:embed="rId14"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brightnessContrast bright="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2375069" y="2870190"/>
                <a:ext cx="978408" cy="548640"/>
              </a:xfrm>
              <a:prstGeom prst="rect">
                <a:avLst/>
              </a:prstGeom>
            </p:spPr>
          </p:pic>
        </p:grp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769D0FDD-74D7-5347-9E05-A91DD7B37F27}"/>
                </a:ext>
              </a:extLst>
            </p:cNvPr>
            <p:cNvGrpSpPr/>
            <p:nvPr/>
          </p:nvGrpSpPr>
          <p:grpSpPr>
            <a:xfrm>
              <a:off x="3833613" y="4070118"/>
              <a:ext cx="5880922" cy="803178"/>
              <a:chOff x="4898973" y="3502123"/>
              <a:chExt cx="5880922" cy="803178"/>
            </a:xfrm>
          </p:grpSpPr>
          <p:pic>
            <p:nvPicPr>
              <p:cNvPr id="94" name="Picture 93">
                <a:extLst>
                  <a:ext uri="{FF2B5EF4-FFF2-40B4-BE49-F238E27FC236}">
                    <a16:creationId xmlns:a16="http://schemas.microsoft.com/office/drawing/2014/main" id="{FAB97EC6-F280-9A4D-8EF4-5C4EBB9389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7839434" y="3502123"/>
                <a:ext cx="2940461" cy="803178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95" name="Picture 94">
                <a:extLst>
                  <a:ext uri="{FF2B5EF4-FFF2-40B4-BE49-F238E27FC236}">
                    <a16:creationId xmlns:a16="http://schemas.microsoft.com/office/drawing/2014/main" id="{F34203A0-45E4-C842-A69D-1D770DFC97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898973" y="3502123"/>
                <a:ext cx="2940461" cy="803178"/>
              </a:xfrm>
              <a:prstGeom prst="rect">
                <a:avLst/>
              </a:prstGeom>
              <a:ln>
                <a:noFill/>
              </a:ln>
            </p:spPr>
          </p:pic>
        </p:grpSp>
      </p:grp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3F4630E-BFC2-1A4C-B3D6-6B9C87DF387D}"/>
              </a:ext>
            </a:extLst>
          </p:cNvPr>
          <p:cNvCxnSpPr>
            <a:cxnSpLocks/>
          </p:cNvCxnSpPr>
          <p:nvPr/>
        </p:nvCxnSpPr>
        <p:spPr>
          <a:xfrm flipV="1">
            <a:off x="7479854" y="4878245"/>
            <a:ext cx="0" cy="23899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5D1F1DF-A7C9-5A47-8252-B47D8E4C9FDD}"/>
              </a:ext>
            </a:extLst>
          </p:cNvPr>
          <p:cNvCxnSpPr>
            <a:cxnSpLocks/>
          </p:cNvCxnSpPr>
          <p:nvPr/>
        </p:nvCxnSpPr>
        <p:spPr>
          <a:xfrm flipH="1" flipV="1">
            <a:off x="10025947" y="2788309"/>
            <a:ext cx="538" cy="21061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Left Bracket 13">
            <a:extLst>
              <a:ext uri="{FF2B5EF4-FFF2-40B4-BE49-F238E27FC236}">
                <a16:creationId xmlns:a16="http://schemas.microsoft.com/office/drawing/2014/main" id="{8EF13800-0974-AD4C-A6C1-C9B9752918FA}"/>
              </a:ext>
            </a:extLst>
          </p:cNvPr>
          <p:cNvSpPr/>
          <p:nvPr/>
        </p:nvSpPr>
        <p:spPr>
          <a:xfrm rot="5400000">
            <a:off x="7500842" y="4582910"/>
            <a:ext cx="165325" cy="1233990"/>
          </a:xfrm>
          <a:prstGeom prst="leftBracket">
            <a:avLst/>
          </a:prstGeom>
          <a:ln w="381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Times" pitchFamily="2" charset="0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89B3546-9C67-4D4D-B92E-100398EBC219}"/>
              </a:ext>
            </a:extLst>
          </p:cNvPr>
          <p:cNvCxnSpPr>
            <a:cxnSpLocks/>
            <a:stCxn id="47" idx="0"/>
            <a:endCxn id="42" idx="2"/>
          </p:cNvCxnSpPr>
          <p:nvPr/>
        </p:nvCxnSpPr>
        <p:spPr>
          <a:xfrm flipV="1">
            <a:off x="7520330" y="2877487"/>
            <a:ext cx="1" cy="28009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B43DDA1-D4C5-5B46-9242-D785065CDC41}"/>
              </a:ext>
            </a:extLst>
          </p:cNvPr>
          <p:cNvGrpSpPr/>
          <p:nvPr/>
        </p:nvGrpSpPr>
        <p:grpSpPr>
          <a:xfrm>
            <a:off x="8907809" y="2862336"/>
            <a:ext cx="2695849" cy="2305937"/>
            <a:chOff x="3378521" y="4726365"/>
            <a:chExt cx="2695849" cy="2305937"/>
          </a:xfrm>
        </p:grpSpPr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817DD6C0-7C1D-B44A-A1B3-D5B301839FDA}"/>
                </a:ext>
              </a:extLst>
            </p:cNvPr>
            <p:cNvGrpSpPr/>
            <p:nvPr/>
          </p:nvGrpSpPr>
          <p:grpSpPr>
            <a:xfrm>
              <a:off x="3378521" y="4726365"/>
              <a:ext cx="2236276" cy="2305937"/>
              <a:chOff x="3379059" y="4741516"/>
              <a:chExt cx="2236276" cy="2305937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5" name="Google Shape;77;p15">
                    <a:extLst>
                      <a:ext uri="{FF2B5EF4-FFF2-40B4-BE49-F238E27FC236}">
                        <a16:creationId xmlns:a16="http://schemas.microsoft.com/office/drawing/2014/main" id="{F3B2836A-1060-544D-B8AA-77288A3BB45D}"/>
                      </a:ext>
                    </a:extLst>
                  </p:cNvPr>
                  <p:cNvSpPr txBox="1"/>
                  <p:nvPr/>
                </p:nvSpPr>
                <p:spPr>
                  <a:xfrm>
                    <a:off x="4285950" y="4741516"/>
                    <a:ext cx="422493" cy="54768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137138" tIns="137138" rIns="137138" bIns="137138" anchor="t" anchorCtr="0">
                    <a:no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sz="2400" i="1">
                                  <a:solidFill>
                                    <a:srgbClr val="E31A1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solidFill>
                                    <a:srgbClr val="E31A1C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E31A1C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  <m:sup>
                              <m:r>
                                <a:rPr lang="en-US" sz="2400" i="1">
                                  <a:solidFill>
                                    <a:srgbClr val="E31A1C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sup>
                          </m:sSubSup>
                        </m:oMath>
                      </m:oMathPara>
                    </a14:m>
                    <a:endParaRPr lang="en-US" sz="2400" dirty="0">
                      <a:solidFill>
                        <a:srgbClr val="E31A1C"/>
                      </a:solidFill>
                      <a:latin typeface="Times" pitchFamily="2" charset="0"/>
                    </a:endParaRPr>
                  </a:p>
                </p:txBody>
              </p:sp>
            </mc:Choice>
            <mc:Fallback xmlns="">
              <p:sp>
                <p:nvSpPr>
                  <p:cNvPr id="337" name="Google Shape;77;p15">
                    <a:extLst>
                      <a:ext uri="{FF2B5EF4-FFF2-40B4-BE49-F238E27FC236}">
                        <a16:creationId xmlns:a16="http://schemas.microsoft.com/office/drawing/2014/main" id="{0A339949-4399-2A48-9117-B67959AEEE6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85950" y="4741516"/>
                    <a:ext cx="422493" cy="547688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 r="-29412" b="-15556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56" name="Group 55">
                <a:extLst>
                  <a:ext uri="{FF2B5EF4-FFF2-40B4-BE49-F238E27FC236}">
                    <a16:creationId xmlns:a16="http://schemas.microsoft.com/office/drawing/2014/main" id="{ABE3942A-DA85-7944-BA57-FC6C035A2A42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3379059" y="5289204"/>
                <a:ext cx="2236276" cy="1758249"/>
                <a:chOff x="1963711" y="3509540"/>
                <a:chExt cx="3620125" cy="2846289"/>
              </a:xfrm>
            </p:grpSpPr>
            <p:sp>
              <p:nvSpPr>
                <p:cNvPr id="57" name="Rectangle 56">
                  <a:extLst>
                    <a:ext uri="{FF2B5EF4-FFF2-40B4-BE49-F238E27FC236}">
                      <a16:creationId xmlns:a16="http://schemas.microsoft.com/office/drawing/2014/main" id="{E09660FE-6029-8641-A31F-5D46D7134296}"/>
                    </a:ext>
                  </a:extLst>
                </p:cNvPr>
                <p:cNvSpPr/>
                <p:nvPr/>
              </p:nvSpPr>
              <p:spPr>
                <a:xfrm>
                  <a:off x="1963711" y="3783441"/>
                  <a:ext cx="3620125" cy="2572388"/>
                </a:xfrm>
                <a:prstGeom prst="rect">
                  <a:avLst/>
                </a:prstGeom>
                <a:noFill/>
                <a:ln w="19050">
                  <a:solidFill>
                    <a:srgbClr val="E31A1C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000">
                    <a:latin typeface="Times" pitchFamily="2" charset="0"/>
                  </a:endParaRPr>
                </a:p>
              </p:txBody>
            </p:sp>
            <p:grpSp>
              <p:nvGrpSpPr>
                <p:cNvPr id="58" name="Group 57">
                  <a:extLst>
                    <a:ext uri="{FF2B5EF4-FFF2-40B4-BE49-F238E27FC236}">
                      <a16:creationId xmlns:a16="http://schemas.microsoft.com/office/drawing/2014/main" id="{A20D175B-6EB4-6748-B7C6-FE583B072156}"/>
                    </a:ext>
                  </a:extLst>
                </p:cNvPr>
                <p:cNvGrpSpPr/>
                <p:nvPr/>
              </p:nvGrpSpPr>
              <p:grpSpPr>
                <a:xfrm>
                  <a:off x="2055141" y="3509540"/>
                  <a:ext cx="3437264" cy="2706459"/>
                  <a:chOff x="2082353" y="3467142"/>
                  <a:chExt cx="3437264" cy="2706459"/>
                </a:xfrm>
              </p:grpSpPr>
              <p:cxnSp>
                <p:nvCxnSpPr>
                  <p:cNvPr id="59" name="Straight Arrow Connector 58">
                    <a:extLst>
                      <a:ext uri="{FF2B5EF4-FFF2-40B4-BE49-F238E27FC236}">
                        <a16:creationId xmlns:a16="http://schemas.microsoft.com/office/drawing/2014/main" id="{DC7F5769-30F4-E348-96BF-E8290B8ECA9D}"/>
                      </a:ext>
                    </a:extLst>
                  </p:cNvPr>
                  <p:cNvCxnSpPr>
                    <a:cxnSpLocks/>
                    <a:stCxn id="62" idx="0"/>
                    <a:endCxn id="55" idx="2"/>
                  </p:cNvCxnSpPr>
                  <p:nvPr/>
                </p:nvCxnSpPr>
                <p:spPr>
                  <a:xfrm flipH="1" flipV="1">
                    <a:off x="3800987" y="3467142"/>
                    <a:ext cx="2320" cy="324336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0" name="Straight Arrow Connector 59">
                    <a:extLst>
                      <a:ext uri="{FF2B5EF4-FFF2-40B4-BE49-F238E27FC236}">
                        <a16:creationId xmlns:a16="http://schemas.microsoft.com/office/drawing/2014/main" id="{A1970F7D-B16A-874F-8972-349ECC8167B8}"/>
                      </a:ext>
                    </a:extLst>
                  </p:cNvPr>
                  <p:cNvCxnSpPr>
                    <a:cxnSpLocks/>
                    <a:stCxn id="90" idx="0"/>
                    <a:endCxn id="62" idx="2"/>
                  </p:cNvCxnSpPr>
                  <p:nvPr/>
                </p:nvCxnSpPr>
                <p:spPr>
                  <a:xfrm flipV="1">
                    <a:off x="2642001" y="4087528"/>
                    <a:ext cx="865255" cy="488863"/>
                  </a:xfrm>
                  <a:prstGeom prst="straightConnector1">
                    <a:avLst/>
                  </a:prstGeom>
                  <a:ln w="1905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61" name="Group 60">
                    <a:extLst>
                      <a:ext uri="{FF2B5EF4-FFF2-40B4-BE49-F238E27FC236}">
                        <a16:creationId xmlns:a16="http://schemas.microsoft.com/office/drawing/2014/main" id="{94C3AAA3-71CB-9445-81B9-368A4364EAED}"/>
                      </a:ext>
                    </a:extLst>
                  </p:cNvPr>
                  <p:cNvGrpSpPr/>
                  <p:nvPr/>
                </p:nvGrpSpPr>
                <p:grpSpPr>
                  <a:xfrm>
                    <a:off x="2082353" y="4576390"/>
                    <a:ext cx="3437264" cy="1597211"/>
                    <a:chOff x="2082353" y="4576390"/>
                    <a:chExt cx="3437264" cy="1597211"/>
                  </a:xfrm>
                </p:grpSpPr>
                <p:grpSp>
                  <p:nvGrpSpPr>
                    <p:cNvPr id="65" name="Group 64">
                      <a:extLst>
                        <a:ext uri="{FF2B5EF4-FFF2-40B4-BE49-F238E27FC236}">
                          <a16:creationId xmlns:a16="http://schemas.microsoft.com/office/drawing/2014/main" id="{D634541A-AF05-D147-8081-B57975FCD81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082353" y="4576390"/>
                      <a:ext cx="1119297" cy="1595057"/>
                      <a:chOff x="2082353" y="4576390"/>
                      <a:chExt cx="1119297" cy="1595057"/>
                    </a:xfrm>
                  </p:grpSpPr>
                  <p:grpSp>
                    <p:nvGrpSpPr>
                      <p:cNvPr id="84" name="Group 83">
                        <a:extLst>
                          <a:ext uri="{FF2B5EF4-FFF2-40B4-BE49-F238E27FC236}">
                            <a16:creationId xmlns:a16="http://schemas.microsoft.com/office/drawing/2014/main" id="{FC9AAC48-A069-D54C-B813-E49C29F6FF77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2184801" y="4576390"/>
                        <a:ext cx="914400" cy="894459"/>
                        <a:chOff x="2184801" y="4557910"/>
                        <a:chExt cx="914400" cy="894459"/>
                      </a:xfrm>
                    </p:grpSpPr>
                    <mc:AlternateContent xmlns:mc="http://schemas.openxmlformats.org/markup-compatibility/2006" xmlns:a14="http://schemas.microsoft.com/office/drawing/2010/main">
                      <mc:Choice Requires="a14">
                        <p:sp>
                          <p:nvSpPr>
                            <p:cNvPr id="90" name="Google Shape;70;p15">
                              <a:extLst>
                                <a:ext uri="{FF2B5EF4-FFF2-40B4-BE49-F238E27FC236}">
                                  <a16:creationId xmlns:a16="http://schemas.microsoft.com/office/drawing/2014/main" id="{812429E2-10D4-C445-8637-A18103CD9285}"/>
                                </a:ext>
                              </a:extLst>
                            </p:cNvPr>
                            <p:cNvSpPr>
                              <a:spLocks noChangeAspect="1"/>
                            </p:cNvSpPr>
                            <p:nvPr/>
                          </p:nvSpPr>
                          <p:spPr>
                            <a:xfrm>
                              <a:off x="2184801" y="4557910"/>
                              <a:ext cx="914400" cy="645458"/>
                            </a:xfrm>
                            <a:prstGeom prst="trapezoid">
                              <a:avLst>
                                <a:gd name="adj" fmla="val 31932"/>
                              </a:avLst>
                            </a:prstGeom>
                            <a:solidFill>
                              <a:srgbClr val="E31A1C">
                                <a:alpha val="25000"/>
                              </a:srgbClr>
                            </a:solidFill>
                            <a:ln w="9525" cap="flat" cmpd="sng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vert="horz" wrap="square" lIns="137138" tIns="137138" rIns="137138" bIns="137138" anchor="ctr" anchorCtr="0">
                              <a:noAutofit/>
                            </a:bodyPr>
                            <a:lstStyle/>
                            <a:p>
                              <a:pPr algn="r"/>
                              <a14:m>
                                <m:oMathPara xmlns:m="http://schemas.openxmlformats.org/officeDocument/2006/math">
                                  <m:oMathParaPr>
                                    <m:jc m:val="center"/>
                                  </m:oMathParaPr>
                                  <m:oMath xmlns:m="http://schemas.openxmlformats.org/officeDocument/2006/math">
                                    <m:r>
                                      <a:rPr lang="en-US" sz="1600" i="1">
                                        <a:solidFill>
                                          <a:srgbClr val="E31A1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oMath>
                                </m:oMathPara>
                              </a14:m>
                              <a:endParaRPr lang="ar-SA" sz="1600" dirty="0">
                                <a:solidFill>
                                  <a:srgbClr val="E31A1C"/>
                                </a:solidFill>
                                <a:latin typeface="Times" pitchFamily="2" charset="0"/>
                              </a:endParaRPr>
                            </a:p>
                          </p:txBody>
                        </p:sp>
                      </mc:Choice>
                      <mc:Fallback xmlns="">
                        <p:sp>
                          <p:nvSpPr>
                            <p:cNvPr id="719" name="Google Shape;70;p15">
                              <a:extLst>
                                <a:ext uri="{FF2B5EF4-FFF2-40B4-BE49-F238E27FC236}">
                                  <a16:creationId xmlns:a16="http://schemas.microsoft.com/office/drawing/2014/main" id="{F3E0B37E-4AC3-034A-8F23-C491411DD434}"/>
                                </a:ext>
                              </a:extLst>
                            </p:cNvPr>
                            <p:cNvSpPr>
                              <a:spLocks noRot="1" noChangeAspect="1" noMove="1" noResize="1" noEditPoints="1" noAdjustHandles="1" noChangeArrowheads="1" noChangeShapeType="1" noTextEdit="1"/>
                            </p:cNvSpPr>
                            <p:nvPr/>
                          </p:nvSpPr>
                          <p:spPr>
                            <a:xfrm>
                              <a:off x="2184801" y="4557910"/>
                              <a:ext cx="914400" cy="645458"/>
                            </a:xfrm>
                            <a:prstGeom prst="trapezoid">
                              <a:avLst>
                                <a:gd name="adj" fmla="val 31932"/>
                              </a:avLst>
                            </a:prstGeom>
                            <a:blipFill>
                              <a:blip r:embed="rId19"/>
                              <a:stretch>
                                <a:fillRect b="-14706"/>
                              </a:stretch>
                            </a:blipFill>
                            <a:ln w="9525" cap="flat" cmpd="sng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/>
                            <a:lstStyle/>
                            <a:p>
                              <a:r>
                                <a:rPr lang="en-US">
                                  <a:noFill/>
                                </a:rPr>
                                <a:t> </a:t>
                              </a:r>
                            </a:p>
                          </p:txBody>
                        </p:sp>
                      </mc:Fallback>
                    </mc:AlternateContent>
                    <p:cxnSp>
                      <p:nvCxnSpPr>
                        <p:cNvPr id="91" name="Straight Arrow Connector 90">
                          <a:extLst>
                            <a:ext uri="{FF2B5EF4-FFF2-40B4-BE49-F238E27FC236}">
                              <a16:creationId xmlns:a16="http://schemas.microsoft.com/office/drawing/2014/main" id="{C78AFB79-E507-1A45-9337-2498D9216BE9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V="1">
                          <a:off x="2606779" y="5203368"/>
                          <a:ext cx="1" cy="249001"/>
                        </a:xfrm>
                        <a:prstGeom prst="straightConnector1">
                          <a:avLst/>
                        </a:prstGeom>
                        <a:ln w="19050">
                          <a:solidFill>
                            <a:schemeClr val="tx1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grpSp>
                    <p:nvGrpSpPr>
                      <p:cNvPr id="85" name="Group 84">
                        <a:extLst>
                          <a:ext uri="{FF2B5EF4-FFF2-40B4-BE49-F238E27FC236}">
                            <a16:creationId xmlns:a16="http://schemas.microsoft.com/office/drawing/2014/main" id="{9A737DB1-654D-DC43-896F-25B57DF61374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2082353" y="5507264"/>
                        <a:ext cx="1119297" cy="664183"/>
                        <a:chOff x="12080445" y="2926012"/>
                        <a:chExt cx="1119297" cy="664183"/>
                      </a:xfrm>
                    </p:grpSpPr>
                    <p:pic>
                      <p:nvPicPr>
                        <p:cNvPr id="86" name="Picture 85">
                          <a:extLst>
                            <a:ext uri="{FF2B5EF4-FFF2-40B4-BE49-F238E27FC236}">
                              <a16:creationId xmlns:a16="http://schemas.microsoft.com/office/drawing/2014/main" id="{A8D665DD-7644-414C-BAD0-4207EFC34D64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14"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15">
                                  <a14:imgEffect>
                                    <a14:brightnessContrast bright="40000"/>
                                  </a14:imgEffect>
                                </a14:imgLayer>
                              </a14:imgProps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12221333" y="2926012"/>
                          <a:ext cx="978409" cy="548640"/>
                        </a:xfrm>
                        <a:prstGeom prst="rect">
                          <a:avLst/>
                        </a:prstGeom>
                        <a:ln w="12700">
                          <a:solidFill>
                            <a:schemeClr val="accent2"/>
                          </a:solidFill>
                        </a:ln>
                        <a:scene3d>
                          <a:camera prst="isometricOffAxis2Left"/>
                          <a:lightRig rig="threePt" dir="t"/>
                        </a:scene3d>
                      </p:spPr>
                    </p:pic>
                    <p:pic>
                      <p:nvPicPr>
                        <p:cNvPr id="87" name="Picture 86">
                          <a:extLst>
                            <a:ext uri="{FF2B5EF4-FFF2-40B4-BE49-F238E27FC236}">
                              <a16:creationId xmlns:a16="http://schemas.microsoft.com/office/drawing/2014/main" id="{4887966C-112B-494B-91DB-9FAA0CA5631F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8"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9">
                                  <a14:imgEffect>
                                    <a14:brightnessContrast bright="40000"/>
                                  </a14:imgEffect>
                                </a14:imgLayer>
                              </a14:imgProps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12174369" y="2962277"/>
                          <a:ext cx="978409" cy="548640"/>
                        </a:xfrm>
                        <a:prstGeom prst="rect">
                          <a:avLst/>
                        </a:prstGeom>
                        <a:ln w="12700">
                          <a:solidFill>
                            <a:schemeClr val="accent2"/>
                          </a:solidFill>
                        </a:ln>
                        <a:scene3d>
                          <a:camera prst="isometricOffAxis2Left"/>
                          <a:lightRig rig="threePt" dir="t"/>
                        </a:scene3d>
                      </p:spPr>
                    </p:pic>
                    <p:pic>
                      <p:nvPicPr>
                        <p:cNvPr id="88" name="Picture 87">
                          <a:extLst>
                            <a:ext uri="{FF2B5EF4-FFF2-40B4-BE49-F238E27FC236}">
                              <a16:creationId xmlns:a16="http://schemas.microsoft.com/office/drawing/2014/main" id="{987FF920-1F02-0343-B4D9-C9190F12E3D4}"/>
                            </a:ext>
                          </a:extLst>
                        </p:cNvPr>
                        <p:cNvPicPr>
                          <a:picLocks/>
                        </p:cNvPicPr>
                        <p:nvPr/>
                      </p:nvPicPr>
                      <p:blipFill>
                        <a:blip r:embed="rId20"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21">
                                  <a14:imgEffect>
                                    <a14:brightnessContrast bright="40000"/>
                                  </a14:imgEffect>
                                </a14:imgLayer>
                              </a14:imgProps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12127407" y="3004574"/>
                          <a:ext cx="978408" cy="548640"/>
                        </a:xfrm>
                        <a:prstGeom prst="rect">
                          <a:avLst/>
                        </a:prstGeom>
                        <a:ln w="12700">
                          <a:solidFill>
                            <a:schemeClr val="accent2"/>
                          </a:solidFill>
                        </a:ln>
                        <a:scene3d>
                          <a:camera prst="isometricOffAxis2Left"/>
                          <a:lightRig rig="threePt" dir="t"/>
                        </a:scene3d>
                      </p:spPr>
                    </p:pic>
                    <p:pic>
                      <p:nvPicPr>
                        <p:cNvPr id="89" name="Picture 88">
                          <a:extLst>
                            <a:ext uri="{FF2B5EF4-FFF2-40B4-BE49-F238E27FC236}">
                              <a16:creationId xmlns:a16="http://schemas.microsoft.com/office/drawing/2014/main" id="{7063E2DB-031E-AA47-8094-6BE180249348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4"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5">
                                  <a14:imgEffect>
                                    <a14:brightnessContrast bright="40000"/>
                                  </a14:imgEffect>
                                </a14:imgLayer>
                              </a14:imgProps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12080445" y="3041555"/>
                          <a:ext cx="978408" cy="548640"/>
                        </a:xfrm>
                        <a:prstGeom prst="rect">
                          <a:avLst/>
                        </a:prstGeom>
                        <a:ln w="12700">
                          <a:solidFill>
                            <a:schemeClr val="accent2"/>
                          </a:solidFill>
                        </a:ln>
                        <a:scene3d>
                          <a:camera prst="isometricOffAxis2Left"/>
                          <a:lightRig rig="threePt" dir="t"/>
                        </a:scene3d>
                      </p:spPr>
                    </p:pic>
                  </p:grpSp>
                </p:grpSp>
                <p:grpSp>
                  <p:nvGrpSpPr>
                    <p:cNvPr id="66" name="Group 65">
                      <a:extLst>
                        <a:ext uri="{FF2B5EF4-FFF2-40B4-BE49-F238E27FC236}">
                          <a16:creationId xmlns:a16="http://schemas.microsoft.com/office/drawing/2014/main" id="{EC8A1410-0CBC-AD4C-9A1C-0CE16F6EF29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242469" y="4576390"/>
                      <a:ext cx="1119298" cy="1591682"/>
                      <a:chOff x="3255178" y="4576390"/>
                      <a:chExt cx="1119298" cy="1591682"/>
                    </a:xfrm>
                  </p:grpSpPr>
                  <p:grpSp>
                    <p:nvGrpSpPr>
                      <p:cNvPr id="76" name="Group 75">
                        <a:extLst>
                          <a:ext uri="{FF2B5EF4-FFF2-40B4-BE49-F238E27FC236}">
                            <a16:creationId xmlns:a16="http://schemas.microsoft.com/office/drawing/2014/main" id="{8939FD22-BB6F-2146-AB0F-AC93D0F1D08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255178" y="5510639"/>
                        <a:ext cx="1119298" cy="657433"/>
                        <a:chOff x="12080445" y="2926012"/>
                        <a:chExt cx="1119298" cy="657433"/>
                      </a:xfrm>
                    </p:grpSpPr>
                    <p:pic>
                      <p:nvPicPr>
                        <p:cNvPr id="80" name="Picture 79">
                          <a:extLst>
                            <a:ext uri="{FF2B5EF4-FFF2-40B4-BE49-F238E27FC236}">
                              <a16:creationId xmlns:a16="http://schemas.microsoft.com/office/drawing/2014/main" id="{BB6476E9-6278-1646-9A3A-EA1A83F61302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6"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7">
                                  <a14:imgEffect>
                                    <a14:brightnessContrast bright="40000"/>
                                  </a14:imgEffect>
                                </a14:imgLayer>
                              </a14:imgProps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12221334" y="2926012"/>
                          <a:ext cx="978409" cy="548640"/>
                        </a:xfrm>
                        <a:prstGeom prst="rect">
                          <a:avLst/>
                        </a:prstGeom>
                        <a:ln w="12700">
                          <a:solidFill>
                            <a:schemeClr val="accent2"/>
                          </a:solidFill>
                        </a:ln>
                        <a:scene3d>
                          <a:camera prst="isometricOffAxis2Left"/>
                          <a:lightRig rig="threePt" dir="t"/>
                        </a:scene3d>
                      </p:spPr>
                    </p:pic>
                    <p:pic>
                      <p:nvPicPr>
                        <p:cNvPr id="81" name="Picture 80">
                          <a:extLst>
                            <a:ext uri="{FF2B5EF4-FFF2-40B4-BE49-F238E27FC236}">
                              <a16:creationId xmlns:a16="http://schemas.microsoft.com/office/drawing/2014/main" id="{08FCCC99-5B64-1547-AD13-599CD475DD57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10"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11">
                                  <a14:imgEffect>
                                    <a14:brightnessContrast bright="40000"/>
                                  </a14:imgEffect>
                                </a14:imgLayer>
                              </a14:imgProps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12174371" y="2962276"/>
                          <a:ext cx="978409" cy="548640"/>
                        </a:xfrm>
                        <a:prstGeom prst="rect">
                          <a:avLst/>
                        </a:prstGeom>
                        <a:ln w="12700">
                          <a:solidFill>
                            <a:schemeClr val="accent2"/>
                          </a:solidFill>
                        </a:ln>
                        <a:scene3d>
                          <a:camera prst="isometricOffAxis2Left"/>
                          <a:lightRig rig="threePt" dir="t"/>
                        </a:scene3d>
                      </p:spPr>
                    </p:pic>
                    <p:pic>
                      <p:nvPicPr>
                        <p:cNvPr id="82" name="Picture 81">
                          <a:extLst>
                            <a:ext uri="{FF2B5EF4-FFF2-40B4-BE49-F238E27FC236}">
                              <a16:creationId xmlns:a16="http://schemas.microsoft.com/office/drawing/2014/main" id="{DAC718EE-B5B3-B042-B730-23EEE525B9F8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14"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15">
                                  <a14:imgEffect>
                                    <a14:brightnessContrast bright="40000"/>
                                  </a14:imgEffect>
                                </a14:imgLayer>
                              </a14:imgProps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12127408" y="2998540"/>
                          <a:ext cx="978409" cy="548640"/>
                        </a:xfrm>
                        <a:prstGeom prst="rect">
                          <a:avLst/>
                        </a:prstGeom>
                        <a:ln w="12700">
                          <a:solidFill>
                            <a:schemeClr val="accent2"/>
                          </a:solidFill>
                        </a:ln>
                        <a:scene3d>
                          <a:camera prst="isometricOffAxis2Left"/>
                          <a:lightRig rig="threePt" dir="t"/>
                        </a:scene3d>
                      </p:spPr>
                    </p:pic>
                    <p:pic>
                      <p:nvPicPr>
                        <p:cNvPr id="83" name="Picture 82">
                          <a:extLst>
                            <a:ext uri="{FF2B5EF4-FFF2-40B4-BE49-F238E27FC236}">
                              <a16:creationId xmlns:a16="http://schemas.microsoft.com/office/drawing/2014/main" id="{8EAD525B-7BED-984A-A14F-3F7B4F17629C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8"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9">
                                  <a14:imgEffect>
                                    <a14:brightnessContrast bright="40000"/>
                                  </a14:imgEffect>
                                </a14:imgLayer>
                              </a14:imgProps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12080445" y="3034805"/>
                          <a:ext cx="978409" cy="548640"/>
                        </a:xfrm>
                        <a:prstGeom prst="rect">
                          <a:avLst/>
                        </a:prstGeom>
                        <a:ln w="12700">
                          <a:solidFill>
                            <a:schemeClr val="accent2"/>
                          </a:solidFill>
                        </a:ln>
                        <a:scene3d>
                          <a:camera prst="isometricOffAxis2Left"/>
                          <a:lightRig rig="threePt" dir="t"/>
                        </a:scene3d>
                      </p:spPr>
                    </p:pic>
                  </p:grpSp>
                  <p:grpSp>
                    <p:nvGrpSpPr>
                      <p:cNvPr id="77" name="Group 76">
                        <a:extLst>
                          <a:ext uri="{FF2B5EF4-FFF2-40B4-BE49-F238E27FC236}">
                            <a16:creationId xmlns:a16="http://schemas.microsoft.com/office/drawing/2014/main" id="{B571B21A-1924-414F-A070-F3A2281F04F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357627" y="4576390"/>
                        <a:ext cx="914400" cy="894459"/>
                        <a:chOff x="2184801" y="4557910"/>
                        <a:chExt cx="914400" cy="894459"/>
                      </a:xfrm>
                    </p:grpSpPr>
                    <mc:AlternateContent xmlns:mc="http://schemas.openxmlformats.org/markup-compatibility/2006" xmlns:a14="http://schemas.microsoft.com/office/drawing/2010/main">
                      <mc:Choice Requires="a14">
                        <p:sp>
                          <p:nvSpPr>
                            <p:cNvPr id="78" name="Google Shape;70;p15">
                              <a:extLst>
                                <a:ext uri="{FF2B5EF4-FFF2-40B4-BE49-F238E27FC236}">
                                  <a16:creationId xmlns:a16="http://schemas.microsoft.com/office/drawing/2014/main" id="{B475927D-7BD2-0145-A96B-F99761BEAD71}"/>
                                </a:ext>
                              </a:extLst>
                            </p:cNvPr>
                            <p:cNvSpPr>
                              <a:spLocks noChangeAspect="1"/>
                            </p:cNvSpPr>
                            <p:nvPr/>
                          </p:nvSpPr>
                          <p:spPr>
                            <a:xfrm>
                              <a:off x="2184801" y="4557910"/>
                              <a:ext cx="914400" cy="645458"/>
                            </a:xfrm>
                            <a:prstGeom prst="trapezoid">
                              <a:avLst>
                                <a:gd name="adj" fmla="val 31932"/>
                              </a:avLst>
                            </a:prstGeom>
                            <a:solidFill>
                              <a:srgbClr val="E31A1C">
                                <a:alpha val="25000"/>
                              </a:srgbClr>
                            </a:solidFill>
                            <a:ln w="9525" cap="flat" cmpd="sng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vert="horz" wrap="square" lIns="137138" tIns="137138" rIns="137138" bIns="137138" anchor="ctr" anchorCtr="0">
                              <a:noAutofit/>
                            </a:bodyPr>
                            <a:lstStyle/>
                            <a:p>
                              <a:pPr algn="r"/>
                              <a14:m>
                                <m:oMathPara xmlns:m="http://schemas.openxmlformats.org/officeDocument/2006/math">
                                  <m:oMathParaPr>
                                    <m:jc m:val="center"/>
                                  </m:oMathParaPr>
                                  <m:oMath xmlns:m="http://schemas.openxmlformats.org/officeDocument/2006/math">
                                    <m:r>
                                      <a:rPr lang="en-US" sz="1600" i="1">
                                        <a:solidFill>
                                          <a:srgbClr val="E31A1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oMath>
                                </m:oMathPara>
                              </a14:m>
                              <a:endParaRPr lang="ar-SA" sz="1600" dirty="0">
                                <a:solidFill>
                                  <a:srgbClr val="E31A1C"/>
                                </a:solidFill>
                                <a:latin typeface="Times" pitchFamily="2" charset="0"/>
                              </a:endParaRPr>
                            </a:p>
                          </p:txBody>
                        </p:sp>
                      </mc:Choice>
                      <mc:Fallback xmlns="">
                        <p:sp>
                          <p:nvSpPr>
                            <p:cNvPr id="707" name="Google Shape;70;p15">
                              <a:extLst>
                                <a:ext uri="{FF2B5EF4-FFF2-40B4-BE49-F238E27FC236}">
                                  <a16:creationId xmlns:a16="http://schemas.microsoft.com/office/drawing/2014/main" id="{4741E11C-3769-EE45-9849-96325FDA14BB}"/>
                                </a:ext>
                              </a:extLst>
                            </p:cNvPr>
                            <p:cNvSpPr>
                              <a:spLocks noRot="1" noChangeAspect="1" noMove="1" noResize="1" noEditPoints="1" noAdjustHandles="1" noChangeArrowheads="1" noChangeShapeType="1" noTextEdit="1"/>
                            </p:cNvSpPr>
                            <p:nvPr/>
                          </p:nvSpPr>
                          <p:spPr>
                            <a:xfrm>
                              <a:off x="2184801" y="4557910"/>
                              <a:ext cx="914400" cy="645458"/>
                            </a:xfrm>
                            <a:prstGeom prst="trapezoid">
                              <a:avLst>
                                <a:gd name="adj" fmla="val 31932"/>
                              </a:avLst>
                            </a:prstGeom>
                            <a:blipFill>
                              <a:blip r:embed="rId22"/>
                              <a:stretch>
                                <a:fillRect b="-14706"/>
                              </a:stretch>
                            </a:blipFill>
                            <a:ln w="9525" cap="flat" cmpd="sng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/>
                            <a:lstStyle/>
                            <a:p>
                              <a:r>
                                <a:rPr lang="en-US">
                                  <a:noFill/>
                                </a:rPr>
                                <a:t> </a:t>
                              </a:r>
                            </a:p>
                          </p:txBody>
                        </p:sp>
                      </mc:Fallback>
                    </mc:AlternateContent>
                    <p:cxnSp>
                      <p:nvCxnSpPr>
                        <p:cNvPr id="79" name="Straight Arrow Connector 78">
                          <a:extLst>
                            <a:ext uri="{FF2B5EF4-FFF2-40B4-BE49-F238E27FC236}">
                              <a16:creationId xmlns:a16="http://schemas.microsoft.com/office/drawing/2014/main" id="{300D490E-FAD4-0142-9972-BD8A75546803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V="1">
                          <a:off x="2606779" y="5203368"/>
                          <a:ext cx="1" cy="249001"/>
                        </a:xfrm>
                        <a:prstGeom prst="straightConnector1">
                          <a:avLst/>
                        </a:prstGeom>
                        <a:ln w="19050">
                          <a:solidFill>
                            <a:schemeClr val="tx1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</p:grpSp>
                <p:grpSp>
                  <p:nvGrpSpPr>
                    <p:cNvPr id="67" name="Group 66">
                      <a:extLst>
                        <a:ext uri="{FF2B5EF4-FFF2-40B4-BE49-F238E27FC236}">
                          <a16:creationId xmlns:a16="http://schemas.microsoft.com/office/drawing/2014/main" id="{A08726B0-2B38-3445-8F52-9F74B24C771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402586" y="4576390"/>
                      <a:ext cx="1117031" cy="1597211"/>
                      <a:chOff x="5182066" y="4576390"/>
                      <a:chExt cx="1117031" cy="1597211"/>
                    </a:xfrm>
                  </p:grpSpPr>
                  <p:grpSp>
                    <p:nvGrpSpPr>
                      <p:cNvPr id="68" name="Group 67">
                        <a:extLst>
                          <a:ext uri="{FF2B5EF4-FFF2-40B4-BE49-F238E27FC236}">
                            <a16:creationId xmlns:a16="http://schemas.microsoft.com/office/drawing/2014/main" id="{1FA8E36E-A6CA-1B4D-9C99-E35885A0A78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5182066" y="5505109"/>
                        <a:ext cx="1117031" cy="668492"/>
                        <a:chOff x="11402982" y="5559943"/>
                        <a:chExt cx="1117031" cy="668492"/>
                      </a:xfrm>
                    </p:grpSpPr>
                    <p:pic>
                      <p:nvPicPr>
                        <p:cNvPr id="72" name="Picture 71">
                          <a:extLst>
                            <a:ext uri="{FF2B5EF4-FFF2-40B4-BE49-F238E27FC236}">
                              <a16:creationId xmlns:a16="http://schemas.microsoft.com/office/drawing/2014/main" id="{BF67E640-A027-854C-9B72-0B296BD686EB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6"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7">
                                  <a14:imgEffect>
                                    <a14:brightnessContrast bright="40000"/>
                                  </a14:imgEffect>
                                </a14:imgLayer>
                              </a14:imgProps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11541604" y="5559943"/>
                          <a:ext cx="978409" cy="548640"/>
                        </a:xfrm>
                        <a:prstGeom prst="rect">
                          <a:avLst/>
                        </a:prstGeom>
                        <a:ln w="12700">
                          <a:solidFill>
                            <a:schemeClr val="accent2"/>
                          </a:solidFill>
                        </a:ln>
                        <a:scene3d>
                          <a:camera prst="isometricOffAxis2Left"/>
                          <a:lightRig rig="threePt" dir="t"/>
                        </a:scene3d>
                      </p:spPr>
                    </p:pic>
                    <p:pic>
                      <p:nvPicPr>
                        <p:cNvPr id="73" name="Picture 72">
                          <a:extLst>
                            <a:ext uri="{FF2B5EF4-FFF2-40B4-BE49-F238E27FC236}">
                              <a16:creationId xmlns:a16="http://schemas.microsoft.com/office/drawing/2014/main" id="{E9E396D4-E156-8C43-8C2B-0EE0091FA1B2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10"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11">
                                  <a14:imgEffect>
                                    <a14:brightnessContrast bright="40000"/>
                                  </a14:imgEffect>
                                </a14:imgLayer>
                              </a14:imgProps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11494641" y="5596207"/>
                          <a:ext cx="978409" cy="548640"/>
                        </a:xfrm>
                        <a:prstGeom prst="rect">
                          <a:avLst/>
                        </a:prstGeom>
                        <a:ln w="12700">
                          <a:solidFill>
                            <a:schemeClr val="accent2"/>
                          </a:solidFill>
                        </a:ln>
                        <a:scene3d>
                          <a:camera prst="isometricOffAxis2Left"/>
                          <a:lightRig rig="threePt" dir="t"/>
                        </a:scene3d>
                      </p:spPr>
                    </p:pic>
                    <p:pic>
                      <p:nvPicPr>
                        <p:cNvPr id="74" name="Picture 73">
                          <a:extLst>
                            <a:ext uri="{FF2B5EF4-FFF2-40B4-BE49-F238E27FC236}">
                              <a16:creationId xmlns:a16="http://schemas.microsoft.com/office/drawing/2014/main" id="{DB264BCD-62D4-D543-B601-CC8FD2650C1F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6"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7">
                                  <a14:imgEffect>
                                    <a14:brightnessContrast bright="40000"/>
                                  </a14:imgEffect>
                                </a14:imgLayer>
                              </a14:imgProps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11449945" y="5638505"/>
                          <a:ext cx="978409" cy="548640"/>
                        </a:xfrm>
                        <a:prstGeom prst="rect">
                          <a:avLst/>
                        </a:prstGeom>
                        <a:ln w="12700">
                          <a:solidFill>
                            <a:schemeClr val="accent2"/>
                          </a:solidFill>
                        </a:ln>
                        <a:scene3d>
                          <a:camera prst="isometricOffAxis2Left"/>
                          <a:lightRig rig="threePt" dir="t"/>
                        </a:scene3d>
                      </p:spPr>
                    </p:pic>
                    <p:pic>
                      <p:nvPicPr>
                        <p:cNvPr id="75" name="Picture 74">
                          <a:extLst>
                            <a:ext uri="{FF2B5EF4-FFF2-40B4-BE49-F238E27FC236}">
                              <a16:creationId xmlns:a16="http://schemas.microsoft.com/office/drawing/2014/main" id="{F7FE57EC-AB57-5A4A-9420-5B2EFCAFCD6B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12"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13">
                                  <a14:imgEffect>
                                    <a14:brightnessContrast bright="40000"/>
                                  </a14:imgEffect>
                                </a14:imgLayer>
                              </a14:imgProps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11402982" y="5679795"/>
                          <a:ext cx="978408" cy="548640"/>
                        </a:xfrm>
                        <a:prstGeom prst="rect">
                          <a:avLst/>
                        </a:prstGeom>
                        <a:ln w="12700">
                          <a:solidFill>
                            <a:schemeClr val="accent2"/>
                          </a:solidFill>
                        </a:ln>
                        <a:scene3d>
                          <a:camera prst="isometricOffAxis2Left"/>
                          <a:lightRig rig="threePt" dir="t"/>
                        </a:scene3d>
                      </p:spPr>
                    </p:pic>
                  </p:grpSp>
                  <p:grpSp>
                    <p:nvGrpSpPr>
                      <p:cNvPr id="69" name="Group 68">
                        <a:extLst>
                          <a:ext uri="{FF2B5EF4-FFF2-40B4-BE49-F238E27FC236}">
                            <a16:creationId xmlns:a16="http://schemas.microsoft.com/office/drawing/2014/main" id="{9A577010-72E7-E343-B120-811DC9CEFC36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5283381" y="4576390"/>
                        <a:ext cx="914400" cy="894459"/>
                        <a:chOff x="2184801" y="4557910"/>
                        <a:chExt cx="914400" cy="894459"/>
                      </a:xfrm>
                    </p:grpSpPr>
                    <mc:AlternateContent xmlns:mc="http://schemas.openxmlformats.org/markup-compatibility/2006" xmlns:a14="http://schemas.microsoft.com/office/drawing/2010/main">
                      <mc:Choice Requires="a14">
                        <p:sp>
                          <p:nvSpPr>
                            <p:cNvPr id="70" name="Google Shape;70;p15">
                              <a:extLst>
                                <a:ext uri="{FF2B5EF4-FFF2-40B4-BE49-F238E27FC236}">
                                  <a16:creationId xmlns:a16="http://schemas.microsoft.com/office/drawing/2014/main" id="{FA2E09A5-112B-4D4A-9078-B86EFA55856C}"/>
                                </a:ext>
                              </a:extLst>
                            </p:cNvPr>
                            <p:cNvSpPr>
                              <a:spLocks noChangeAspect="1"/>
                            </p:cNvSpPr>
                            <p:nvPr/>
                          </p:nvSpPr>
                          <p:spPr>
                            <a:xfrm>
                              <a:off x="2184801" y="4557910"/>
                              <a:ext cx="914400" cy="645458"/>
                            </a:xfrm>
                            <a:prstGeom prst="trapezoid">
                              <a:avLst>
                                <a:gd name="adj" fmla="val 31932"/>
                              </a:avLst>
                            </a:prstGeom>
                            <a:solidFill>
                              <a:srgbClr val="E31A1C">
                                <a:alpha val="25000"/>
                              </a:srgbClr>
                            </a:solidFill>
                            <a:ln w="9525" cap="flat" cmpd="sng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vert="horz" wrap="square" lIns="137138" tIns="137138" rIns="137138" bIns="137138" anchor="ctr" anchorCtr="0">
                              <a:noAutofit/>
                            </a:bodyPr>
                            <a:lstStyle/>
                            <a:p>
                              <a:pPr algn="r"/>
                              <a14:m>
                                <m:oMathPara xmlns:m="http://schemas.openxmlformats.org/officeDocument/2006/math">
                                  <m:oMathParaPr>
                                    <m:jc m:val="center"/>
                                  </m:oMathParaPr>
                                  <m:oMath xmlns:m="http://schemas.openxmlformats.org/officeDocument/2006/math">
                                    <m:r>
                                      <a:rPr lang="en-US" sz="1600" i="1">
                                        <a:solidFill>
                                          <a:srgbClr val="E31A1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oMath>
                                </m:oMathPara>
                              </a14:m>
                              <a:endParaRPr lang="ar-SA" sz="1600" dirty="0">
                                <a:solidFill>
                                  <a:srgbClr val="E31A1C"/>
                                </a:solidFill>
                                <a:latin typeface="Times" pitchFamily="2" charset="0"/>
                              </a:endParaRPr>
                            </a:p>
                          </p:txBody>
                        </p:sp>
                      </mc:Choice>
                      <mc:Fallback xmlns="">
                        <p:sp>
                          <p:nvSpPr>
                            <p:cNvPr id="699" name="Google Shape;70;p15">
                              <a:extLst>
                                <a:ext uri="{FF2B5EF4-FFF2-40B4-BE49-F238E27FC236}">
                                  <a16:creationId xmlns:a16="http://schemas.microsoft.com/office/drawing/2014/main" id="{1D3DC7B3-1C16-894F-A94C-49FC0D89A553}"/>
                                </a:ext>
                              </a:extLst>
                            </p:cNvPr>
                            <p:cNvSpPr>
                              <a:spLocks noRot="1" noChangeAspect="1" noMove="1" noResize="1" noEditPoints="1" noAdjustHandles="1" noChangeArrowheads="1" noChangeShapeType="1" noTextEdit="1"/>
                            </p:cNvSpPr>
                            <p:nvPr/>
                          </p:nvSpPr>
                          <p:spPr>
                            <a:xfrm>
                              <a:off x="2184801" y="4557910"/>
                              <a:ext cx="914400" cy="645458"/>
                            </a:xfrm>
                            <a:prstGeom prst="trapezoid">
                              <a:avLst>
                                <a:gd name="adj" fmla="val 31932"/>
                              </a:avLst>
                            </a:prstGeom>
                            <a:blipFill>
                              <a:blip r:embed="rId23"/>
                              <a:stretch>
                                <a:fillRect b="-14706"/>
                              </a:stretch>
                            </a:blipFill>
                            <a:ln w="9525" cap="flat" cmpd="sng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/>
                            <a:lstStyle/>
                            <a:p>
                              <a:r>
                                <a:rPr lang="en-US">
                                  <a:noFill/>
                                </a:rPr>
                                <a:t> </a:t>
                              </a:r>
                            </a:p>
                          </p:txBody>
                        </p:sp>
                      </mc:Fallback>
                    </mc:AlternateContent>
                    <p:cxnSp>
                      <p:nvCxnSpPr>
                        <p:cNvPr id="71" name="Straight Arrow Connector 70">
                          <a:extLst>
                            <a:ext uri="{FF2B5EF4-FFF2-40B4-BE49-F238E27FC236}">
                              <a16:creationId xmlns:a16="http://schemas.microsoft.com/office/drawing/2014/main" id="{4660EA0D-4E18-0849-950A-5ED6BB330390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V="1">
                          <a:off x="2606779" y="5203368"/>
                          <a:ext cx="1" cy="249001"/>
                        </a:xfrm>
                        <a:prstGeom prst="straightConnector1">
                          <a:avLst/>
                        </a:prstGeom>
                        <a:ln w="19050">
                          <a:solidFill>
                            <a:schemeClr val="tx1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</p:grpSp>
              </p:grpSp>
              <p:sp>
                <p:nvSpPr>
                  <p:cNvPr id="62" name="Oval 61">
                    <a:extLst>
                      <a:ext uri="{FF2B5EF4-FFF2-40B4-BE49-F238E27FC236}">
                        <a16:creationId xmlns:a16="http://schemas.microsoft.com/office/drawing/2014/main" id="{B893D304-7CD3-6846-A5D0-B47F83FA914A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507257" y="3791478"/>
                    <a:ext cx="592099" cy="592100"/>
                  </a:xfrm>
                  <a:prstGeom prst="ellipse">
                    <a:avLst/>
                  </a:prstGeom>
                  <a:noFill/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r>
                      <a:rPr lang="en-US" sz="1200" b="1" i="1" dirty="0">
                        <a:solidFill>
                          <a:schemeClr val="tx1"/>
                        </a:solidFill>
                        <a:latin typeface="Times" pitchFamily="2" charset="0"/>
                      </a:rPr>
                      <a:t>pool</a:t>
                    </a:r>
                  </a:p>
                </p:txBody>
              </p:sp>
              <p:cxnSp>
                <p:nvCxnSpPr>
                  <p:cNvPr id="63" name="Straight Arrow Connector 62">
                    <a:extLst>
                      <a:ext uri="{FF2B5EF4-FFF2-40B4-BE49-F238E27FC236}">
                        <a16:creationId xmlns:a16="http://schemas.microsoft.com/office/drawing/2014/main" id="{0529DB33-4824-A844-B16C-9F919946448D}"/>
                      </a:ext>
                    </a:extLst>
                  </p:cNvPr>
                  <p:cNvCxnSpPr>
                    <a:cxnSpLocks/>
                    <a:stCxn id="78" idx="0"/>
                    <a:endCxn id="62" idx="4"/>
                  </p:cNvCxnSpPr>
                  <p:nvPr/>
                </p:nvCxnSpPr>
                <p:spPr>
                  <a:xfrm flipV="1">
                    <a:off x="3802117" y="4383577"/>
                    <a:ext cx="1190" cy="192813"/>
                  </a:xfrm>
                  <a:prstGeom prst="straightConnector1">
                    <a:avLst/>
                  </a:prstGeom>
                  <a:ln w="1905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4" name="Straight Arrow Connector 63">
                    <a:extLst>
                      <a:ext uri="{FF2B5EF4-FFF2-40B4-BE49-F238E27FC236}">
                        <a16:creationId xmlns:a16="http://schemas.microsoft.com/office/drawing/2014/main" id="{866E1CDB-7881-1A49-A1F5-8BD1490B39EF}"/>
                      </a:ext>
                    </a:extLst>
                  </p:cNvPr>
                  <p:cNvCxnSpPr>
                    <a:cxnSpLocks/>
                    <a:stCxn id="70" idx="0"/>
                    <a:endCxn id="62" idx="6"/>
                  </p:cNvCxnSpPr>
                  <p:nvPr/>
                </p:nvCxnSpPr>
                <p:spPr>
                  <a:xfrm flipH="1" flipV="1">
                    <a:off x="4099356" y="4087528"/>
                    <a:ext cx="861746" cy="488863"/>
                  </a:xfrm>
                  <a:prstGeom prst="straightConnector1">
                    <a:avLst/>
                  </a:prstGeom>
                  <a:ln w="1905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9E1A51EE-E306-7E42-83A8-E0F4EB512C00}"/>
                </a:ext>
              </a:extLst>
            </p:cNvPr>
            <p:cNvSpPr txBox="1"/>
            <p:nvPr/>
          </p:nvSpPr>
          <p:spPr>
            <a:xfrm>
              <a:off x="4843072" y="4808721"/>
              <a:ext cx="123129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>
                  <a:latin typeface="Times" pitchFamily="2" charset="0"/>
                </a:rPr>
                <a:t>Global Video </a:t>
              </a:r>
              <a:br>
                <a:rPr lang="en-US" sz="1400" b="1" dirty="0">
                  <a:latin typeface="Times" pitchFamily="2" charset="0"/>
                </a:rPr>
              </a:br>
              <a:r>
                <a:rPr lang="en-US" sz="1400" b="1" dirty="0">
                  <a:latin typeface="Times" pitchFamily="2" charset="0"/>
                </a:rPr>
                <a:t>Feature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3D2B6A9-4C09-8B4C-B685-2EDAB76A8CC5}"/>
              </a:ext>
            </a:extLst>
          </p:cNvPr>
          <p:cNvGrpSpPr/>
          <p:nvPr/>
        </p:nvGrpSpPr>
        <p:grpSpPr>
          <a:xfrm>
            <a:off x="6347677" y="2329799"/>
            <a:ext cx="1834557" cy="2529970"/>
            <a:chOff x="818389" y="4193828"/>
            <a:chExt cx="1834557" cy="252997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Google Shape;77;p15">
                  <a:extLst>
                    <a:ext uri="{FF2B5EF4-FFF2-40B4-BE49-F238E27FC236}">
                      <a16:creationId xmlns:a16="http://schemas.microsoft.com/office/drawing/2014/main" id="{FDCE47EC-9D18-FB47-98FB-BBA84EAC82CA}"/>
                    </a:ext>
                  </a:extLst>
                </p:cNvPr>
                <p:cNvSpPr txBox="1"/>
                <p:nvPr/>
              </p:nvSpPr>
              <p:spPr>
                <a:xfrm>
                  <a:off x="1779796" y="4193828"/>
                  <a:ext cx="422493" cy="54768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137138" tIns="137138" rIns="137138" bIns="137138" anchor="t" anchorCtr="0">
                  <a:no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>
                                <a:solidFill>
                                  <a:srgbClr val="1F78B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1F78B4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1F78B4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rgbClr val="1F78B4"/>
                    </a:solidFill>
                    <a:latin typeface="Times" pitchFamily="2" charset="0"/>
                  </a:endParaRPr>
                </a:p>
              </p:txBody>
            </p:sp>
          </mc:Choice>
          <mc:Fallback xmlns="">
            <p:sp>
              <p:nvSpPr>
                <p:cNvPr id="344" name="Google Shape;77;p15">
                  <a:extLst>
                    <a:ext uri="{FF2B5EF4-FFF2-40B4-BE49-F238E27FC236}">
                      <a16:creationId xmlns:a16="http://schemas.microsoft.com/office/drawing/2014/main" id="{2C716B8C-A6B3-564D-844F-9DA45326440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79796" y="4193828"/>
                  <a:ext cx="422493" cy="547688"/>
                </a:xfrm>
                <a:prstGeom prst="rect">
                  <a:avLst/>
                </a:prstGeom>
                <a:blipFill>
                  <a:blip r:embed="rId24"/>
                  <a:stretch>
                    <a:fillRect r="-2941" b="-15556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96B8CA35-770B-644A-BA26-E9A718AF8FE4}"/>
                </a:ext>
              </a:extLst>
            </p:cNvPr>
            <p:cNvGrpSpPr/>
            <p:nvPr/>
          </p:nvGrpSpPr>
          <p:grpSpPr>
            <a:xfrm>
              <a:off x="1329139" y="5021613"/>
              <a:ext cx="1323807" cy="1702185"/>
              <a:chOff x="3152924" y="4523226"/>
              <a:chExt cx="1323807" cy="1702185"/>
            </a:xfrm>
          </p:grpSpPr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C635B4A3-8B08-F047-AE85-D5C5FC588DC0}"/>
                  </a:ext>
                </a:extLst>
              </p:cNvPr>
              <p:cNvGrpSpPr/>
              <p:nvPr/>
            </p:nvGrpSpPr>
            <p:grpSpPr>
              <a:xfrm>
                <a:off x="3152924" y="5453300"/>
                <a:ext cx="1323807" cy="772111"/>
                <a:chOff x="11978191" y="2868673"/>
                <a:chExt cx="1323807" cy="772111"/>
              </a:xfrm>
            </p:grpSpPr>
            <p:pic>
              <p:nvPicPr>
                <p:cNvPr id="49" name="Picture 48">
                  <a:extLst>
                    <a:ext uri="{FF2B5EF4-FFF2-40B4-BE49-F238E27FC236}">
                      <a16:creationId xmlns:a16="http://schemas.microsoft.com/office/drawing/2014/main" id="{B2D9DA64-0A65-F24C-8C60-FB437BF777B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rightnessContrast bright="4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119080" y="2868673"/>
                  <a:ext cx="1182918" cy="663318"/>
                </a:xfrm>
                <a:prstGeom prst="rect">
                  <a:avLst/>
                </a:prstGeom>
                <a:ln w="19050">
                  <a:solidFill>
                    <a:srgbClr val="1F78B4"/>
                  </a:solidFill>
                </a:ln>
                <a:scene3d>
                  <a:camera prst="isometricOffAxis2Left"/>
                  <a:lightRig rig="threePt" dir="t"/>
                </a:scene3d>
              </p:spPr>
            </p:pic>
            <p:pic>
              <p:nvPicPr>
                <p:cNvPr id="50" name="Picture 49">
                  <a:extLst>
                    <a:ext uri="{FF2B5EF4-FFF2-40B4-BE49-F238E27FC236}">
                      <a16:creationId xmlns:a16="http://schemas.microsoft.com/office/drawing/2014/main" id="{09C3165A-3C7F-E747-B216-F8BD4D53D55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BEBA8EAE-BF5A-486C-A8C5-ECC9F3942E4B}">
                      <a14:imgProps xmlns:a14="http://schemas.microsoft.com/office/drawing/2010/main">
                        <a14:imgLayer r:embed="rId11">
                          <a14:imgEffect>
                            <a14:brightnessContrast bright="4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072117" y="2904937"/>
                  <a:ext cx="1182918" cy="663318"/>
                </a:xfrm>
                <a:prstGeom prst="rect">
                  <a:avLst/>
                </a:prstGeom>
                <a:ln w="19050">
                  <a:solidFill>
                    <a:srgbClr val="1F78B4"/>
                  </a:solidFill>
                </a:ln>
                <a:scene3d>
                  <a:camera prst="isometricOffAxis2Left"/>
                  <a:lightRig rig="threePt" dir="t"/>
                </a:scene3d>
              </p:spPr>
            </p:pic>
            <p:pic>
              <p:nvPicPr>
                <p:cNvPr id="51" name="Picture 50">
                  <a:extLst>
                    <a:ext uri="{FF2B5EF4-FFF2-40B4-BE49-F238E27FC236}">
                      <a16:creationId xmlns:a16="http://schemas.microsoft.com/office/drawing/2014/main" id="{AD0CF1EE-A645-D14E-8C13-33444D5CF82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>
                  <a:extLst>
                    <a:ext uri="{BEBA8EAE-BF5A-486C-A8C5-ECC9F3942E4B}">
                      <a14:imgProps xmlns:a14="http://schemas.microsoft.com/office/drawing/2010/main">
                        <a14:imgLayer r:embed="rId15">
                          <a14:imgEffect>
                            <a14:brightnessContrast bright="4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025154" y="2941201"/>
                  <a:ext cx="1182918" cy="663318"/>
                </a:xfrm>
                <a:prstGeom prst="rect">
                  <a:avLst/>
                </a:prstGeom>
                <a:ln w="19050">
                  <a:solidFill>
                    <a:srgbClr val="1F78B4"/>
                  </a:solidFill>
                </a:ln>
                <a:scene3d>
                  <a:camera prst="isometricOffAxis2Left"/>
                  <a:lightRig rig="threePt" dir="t"/>
                </a:scene3d>
              </p:spPr>
            </p:pic>
            <p:pic>
              <p:nvPicPr>
                <p:cNvPr id="52" name="Picture 51">
                  <a:extLst>
                    <a:ext uri="{FF2B5EF4-FFF2-40B4-BE49-F238E27FC236}">
                      <a16:creationId xmlns:a16="http://schemas.microsoft.com/office/drawing/2014/main" id="{1258EF53-9054-614D-9679-C859493BE9C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BEBA8EAE-BF5A-486C-A8C5-ECC9F3942E4B}">
                      <a14:imgProps xmlns:a14="http://schemas.microsoft.com/office/drawing/2010/main">
                        <a14:imgLayer r:embed="rId9">
                          <a14:imgEffect>
                            <a14:brightnessContrast bright="4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978191" y="2977466"/>
                  <a:ext cx="1182918" cy="663318"/>
                </a:xfrm>
                <a:prstGeom prst="rect">
                  <a:avLst/>
                </a:prstGeom>
                <a:ln w="19050">
                  <a:solidFill>
                    <a:srgbClr val="1F78B4"/>
                  </a:solidFill>
                </a:ln>
                <a:scene3d>
                  <a:camera prst="isometricOffAxis2Left"/>
                  <a:lightRig rig="threePt" dir="t"/>
                </a:scene3d>
              </p:spPr>
            </p:pic>
          </p:grpSp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987FF4C8-AA6D-5B4C-A2F0-207176DD178C}"/>
                  </a:ext>
                </a:extLst>
              </p:cNvPr>
              <p:cNvGrpSpPr/>
              <p:nvPr/>
            </p:nvGrpSpPr>
            <p:grpSpPr>
              <a:xfrm>
                <a:off x="3357627" y="4523226"/>
                <a:ext cx="914400" cy="894459"/>
                <a:chOff x="2184801" y="4504746"/>
                <a:chExt cx="914400" cy="894459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7" name="Google Shape;70;p15">
                      <a:extLst>
                        <a:ext uri="{FF2B5EF4-FFF2-40B4-BE49-F238E27FC236}">
                          <a16:creationId xmlns:a16="http://schemas.microsoft.com/office/drawing/2014/main" id="{2721D2AE-3853-0945-A72A-F71DB35826DB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2184801" y="4504746"/>
                      <a:ext cx="914400" cy="645458"/>
                    </a:xfrm>
                    <a:prstGeom prst="trapezoid">
                      <a:avLst>
                        <a:gd name="adj" fmla="val 31932"/>
                      </a:avLst>
                    </a:prstGeom>
                    <a:solidFill>
                      <a:srgbClr val="1F78B4">
                        <a:alpha val="25000"/>
                      </a:srgbClr>
                    </a:solidFill>
                    <a:ln w="9525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vert="horz" wrap="square" lIns="137138" tIns="137138" rIns="137138" bIns="137138" anchor="ctr" anchorCtr="0">
                      <a:noAutofit/>
                    </a:bodyPr>
                    <a:lstStyle/>
                    <a:p>
                      <a:pPr algn="r"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r>
                              <a:rPr lang="en-US" sz="2400" i="1">
                                <a:solidFill>
                                  <a:srgbClr val="1F78B4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oMath>
                        </m:oMathPara>
                      </a14:m>
                      <a:endParaRPr lang="ar-SA" sz="2400" dirty="0">
                        <a:solidFill>
                          <a:srgbClr val="1F78B4"/>
                        </a:solidFill>
                        <a:latin typeface="Times" pitchFamily="2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740" name="Google Shape;70;p15">
                      <a:extLst>
                        <a:ext uri="{FF2B5EF4-FFF2-40B4-BE49-F238E27FC236}">
                          <a16:creationId xmlns:a16="http://schemas.microsoft.com/office/drawing/2014/main" id="{C5F3094E-AD1F-FD4B-AF29-F1B965BB895A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184801" y="4504746"/>
                      <a:ext cx="914400" cy="645458"/>
                    </a:xfrm>
                    <a:prstGeom prst="trapezoid">
                      <a:avLst>
                        <a:gd name="adj" fmla="val 31932"/>
                      </a:avLst>
                    </a:prstGeom>
                    <a:blipFill>
                      <a:blip r:embed="rId25"/>
                      <a:stretch>
                        <a:fillRect b="-11538"/>
                      </a:stretch>
                    </a:blipFill>
                    <a:ln w="9525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48" name="Straight Arrow Connector 47">
                  <a:extLst>
                    <a:ext uri="{FF2B5EF4-FFF2-40B4-BE49-F238E27FC236}">
                      <a16:creationId xmlns:a16="http://schemas.microsoft.com/office/drawing/2014/main" id="{7516C206-CBE5-8241-BE10-095EC0867D0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606779" y="5150204"/>
                  <a:ext cx="1" cy="249001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4818D43D-7C7A-ED47-9C14-FBB1E033688F}"/>
                </a:ext>
              </a:extLst>
            </p:cNvPr>
            <p:cNvSpPr txBox="1"/>
            <p:nvPr/>
          </p:nvSpPr>
          <p:spPr>
            <a:xfrm>
              <a:off x="818389" y="4252116"/>
              <a:ext cx="103265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>
                  <a:latin typeface="Times" pitchFamily="2" charset="0"/>
                </a:rPr>
                <a:t>Local Clip </a:t>
              </a:r>
              <a:br>
                <a:rPr lang="en-US" sz="1400" b="1" dirty="0">
                  <a:latin typeface="Times" pitchFamily="2" charset="0"/>
                </a:rPr>
              </a:br>
              <a:r>
                <a:rPr lang="en-US" sz="1400" b="1" dirty="0">
                  <a:latin typeface="Times" pitchFamily="2" charset="0"/>
                </a:rPr>
                <a:t>Feature</a:t>
              </a:r>
            </a:p>
          </p:txBody>
        </p:sp>
      </p:grpSp>
      <p:sp>
        <p:nvSpPr>
          <p:cNvPr id="102" name="Title 4">
            <a:extLst>
              <a:ext uri="{FF2B5EF4-FFF2-40B4-BE49-F238E27FC236}">
                <a16:creationId xmlns:a16="http://schemas.microsoft.com/office/drawing/2014/main" id="{3C50AC3A-562A-6348-AE61-86E8CDC38E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" y="274640"/>
            <a:ext cx="10972800" cy="1143000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  <a:latin typeface="+mn-lt"/>
              </a:rPr>
              <a:t>TSP Pipeline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03679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000"/>
    </mc:Choice>
    <mc:Fallback xmlns="">
      <p:transition advTm="4000"/>
    </mc:Fallback>
  </mc:AlternateContent>
  <p:extLst mod="1">
    <p:ext uri="{E180D4A7-C9FB-4DFB-919C-405C955672EB}">
      <p14:showEvtLst xmlns:p14="http://schemas.microsoft.com/office/powerpoint/2010/main">
        <p14:playEvt time="5342" objId="3"/>
        <p14:stopEvt time="18283" objId="3"/>
      </p14:showEvtLst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845658B6-B95A-8841-9FAB-527A34286F1B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95686" y="2116906"/>
            <a:ext cx="5616824" cy="4336141"/>
          </a:xfrm>
        </p:spPr>
        <p:txBody>
          <a:bodyPr>
            <a:normAutofit/>
          </a:bodyPr>
          <a:lstStyle/>
          <a:p>
            <a:r>
              <a:rPr lang="en-US" sz="3000" dirty="0"/>
              <a:t>Clip Features</a:t>
            </a:r>
          </a:p>
          <a:p>
            <a:r>
              <a:rPr lang="en-US" sz="3000" dirty="0"/>
              <a:t>Global Video Feature</a:t>
            </a:r>
          </a:p>
          <a:p>
            <a:r>
              <a:rPr lang="en-US" sz="3000" dirty="0"/>
              <a:t>Action Label Classification:</a:t>
            </a:r>
          </a:p>
          <a:p>
            <a:pPr lvl="1"/>
            <a:r>
              <a:rPr lang="en-US" sz="2600" dirty="0"/>
              <a:t>Activity classes</a:t>
            </a:r>
          </a:p>
          <a:p>
            <a:pPr marL="0" indent="0">
              <a:buNone/>
            </a:pPr>
            <a:endParaRPr lang="en-US" sz="3000" dirty="0"/>
          </a:p>
          <a:p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48D5C64-C22C-FC48-993F-821C2C5A43FB}"/>
              </a:ext>
            </a:extLst>
          </p:cNvPr>
          <p:cNvGrpSpPr/>
          <p:nvPr/>
        </p:nvGrpSpPr>
        <p:grpSpPr>
          <a:xfrm>
            <a:off x="5932835" y="5333830"/>
            <a:ext cx="5880922" cy="803178"/>
            <a:chOff x="3833613" y="4070118"/>
            <a:chExt cx="5880922" cy="803178"/>
          </a:xfrm>
        </p:grpSpPr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8F529543-D62D-E545-A52A-F6E27C1D4CE2}"/>
                </a:ext>
              </a:extLst>
            </p:cNvPr>
            <p:cNvGrpSpPr/>
            <p:nvPr/>
          </p:nvGrpSpPr>
          <p:grpSpPr>
            <a:xfrm>
              <a:off x="3842734" y="4197387"/>
              <a:ext cx="5870715" cy="548640"/>
              <a:chOff x="418147" y="2870190"/>
              <a:chExt cx="5870715" cy="548640"/>
            </a:xfrm>
          </p:grpSpPr>
          <p:pic>
            <p:nvPicPr>
              <p:cNvPr id="96" name="Picture 95">
                <a:extLst>
                  <a:ext uri="{FF2B5EF4-FFF2-40B4-BE49-F238E27FC236}">
                    <a16:creationId xmlns:a16="http://schemas.microsoft.com/office/drawing/2014/main" id="{E45C4C98-38A5-544C-8DC0-4ABBA46CE980}"/>
                  </a:ext>
                </a:extLst>
              </p:cNvPr>
              <p:cNvPicPr>
                <a:picLocks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418147" y="2870190"/>
                <a:ext cx="978408" cy="548640"/>
              </a:xfrm>
              <a:prstGeom prst="rect">
                <a:avLst/>
              </a:prstGeom>
            </p:spPr>
          </p:pic>
          <p:pic>
            <p:nvPicPr>
              <p:cNvPr id="97" name="Picture 96">
                <a:extLst>
                  <a:ext uri="{FF2B5EF4-FFF2-40B4-BE49-F238E27FC236}">
                    <a16:creationId xmlns:a16="http://schemas.microsoft.com/office/drawing/2014/main" id="{FFE30553-740A-5F43-AC1D-92EF12D3E2F5}"/>
                  </a:ext>
                </a:extLst>
              </p:cNvPr>
              <p:cNvPicPr>
                <a:picLocks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rightnessContrast bright="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4331991" y="2870190"/>
                <a:ext cx="978408" cy="548640"/>
              </a:xfrm>
              <a:prstGeom prst="rect">
                <a:avLst/>
              </a:prstGeom>
            </p:spPr>
          </p:pic>
          <p:pic>
            <p:nvPicPr>
              <p:cNvPr id="98" name="Picture 97">
                <a:extLst>
                  <a:ext uri="{FF2B5EF4-FFF2-40B4-BE49-F238E27FC236}">
                    <a16:creationId xmlns:a16="http://schemas.microsoft.com/office/drawing/2014/main" id="{1AD6EC3C-ECE4-A642-8555-10AE61215401}"/>
                  </a:ext>
                </a:extLst>
              </p:cNvPr>
              <p:cNvPicPr>
                <a:picLocks/>
              </p:cNvPicPr>
              <p:nvPr/>
            </p:nvPicPr>
            <p:blipFill>
              <a:blip r:embed="rId8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rightnessContrast bright="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1396608" y="2870190"/>
                <a:ext cx="978408" cy="548640"/>
              </a:xfrm>
              <a:prstGeom prst="rect">
                <a:avLst/>
              </a:prstGeom>
            </p:spPr>
          </p:pic>
          <p:pic>
            <p:nvPicPr>
              <p:cNvPr id="99" name="Picture 98">
                <a:extLst>
                  <a:ext uri="{FF2B5EF4-FFF2-40B4-BE49-F238E27FC236}">
                    <a16:creationId xmlns:a16="http://schemas.microsoft.com/office/drawing/2014/main" id="{7BFBB57E-83A5-3749-9D3B-824B3243666B}"/>
                  </a:ext>
                </a:extLst>
              </p:cNvPr>
              <p:cNvPicPr>
                <a:picLocks/>
              </p:cNvPicPr>
              <p:nvPr/>
            </p:nvPicPr>
            <p:blipFill>
              <a:blip r:embed="rId10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rightnessContrast bright="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3353530" y="2870190"/>
                <a:ext cx="978408" cy="548640"/>
              </a:xfrm>
              <a:prstGeom prst="rect">
                <a:avLst/>
              </a:prstGeom>
            </p:spPr>
          </p:pic>
          <p:pic>
            <p:nvPicPr>
              <p:cNvPr id="100" name="Picture 99">
                <a:extLst>
                  <a:ext uri="{FF2B5EF4-FFF2-40B4-BE49-F238E27FC236}">
                    <a16:creationId xmlns:a16="http://schemas.microsoft.com/office/drawing/2014/main" id="{67C94B19-3783-274E-975D-C6BB6D2E462B}"/>
                  </a:ext>
                </a:extLst>
              </p:cNvPr>
              <p:cNvPicPr>
                <a:picLocks/>
              </p:cNvPicPr>
              <p:nvPr/>
            </p:nvPicPr>
            <p:blipFill>
              <a:blip r:embed="rId12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rightnessContrast bright="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310454" y="2870190"/>
                <a:ext cx="978408" cy="548640"/>
              </a:xfrm>
              <a:prstGeom prst="rect">
                <a:avLst/>
              </a:prstGeom>
            </p:spPr>
          </p:pic>
          <p:pic>
            <p:nvPicPr>
              <p:cNvPr id="101" name="Picture 100">
                <a:extLst>
                  <a:ext uri="{FF2B5EF4-FFF2-40B4-BE49-F238E27FC236}">
                    <a16:creationId xmlns:a16="http://schemas.microsoft.com/office/drawing/2014/main" id="{9DABB383-A2E8-2041-B4F0-A3B4437894CC}"/>
                  </a:ext>
                </a:extLst>
              </p:cNvPr>
              <p:cNvPicPr>
                <a:picLocks/>
              </p:cNvPicPr>
              <p:nvPr/>
            </p:nvPicPr>
            <p:blipFill>
              <a:blip r:embed="rId14"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brightnessContrast bright="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2375069" y="2870190"/>
                <a:ext cx="978408" cy="548640"/>
              </a:xfrm>
              <a:prstGeom prst="rect">
                <a:avLst/>
              </a:prstGeom>
            </p:spPr>
          </p:pic>
        </p:grp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769D0FDD-74D7-5347-9E05-A91DD7B37F27}"/>
                </a:ext>
              </a:extLst>
            </p:cNvPr>
            <p:cNvGrpSpPr/>
            <p:nvPr/>
          </p:nvGrpSpPr>
          <p:grpSpPr>
            <a:xfrm>
              <a:off x="3833613" y="4070118"/>
              <a:ext cx="5880922" cy="803178"/>
              <a:chOff x="4898973" y="3502123"/>
              <a:chExt cx="5880922" cy="803178"/>
            </a:xfrm>
          </p:grpSpPr>
          <p:pic>
            <p:nvPicPr>
              <p:cNvPr id="94" name="Picture 93">
                <a:extLst>
                  <a:ext uri="{FF2B5EF4-FFF2-40B4-BE49-F238E27FC236}">
                    <a16:creationId xmlns:a16="http://schemas.microsoft.com/office/drawing/2014/main" id="{FAB97EC6-F280-9A4D-8EF4-5C4EBB9389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7839434" y="3502123"/>
                <a:ext cx="2940461" cy="803178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95" name="Picture 94">
                <a:extLst>
                  <a:ext uri="{FF2B5EF4-FFF2-40B4-BE49-F238E27FC236}">
                    <a16:creationId xmlns:a16="http://schemas.microsoft.com/office/drawing/2014/main" id="{F34203A0-45E4-C842-A69D-1D770DFC97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898973" y="3502123"/>
                <a:ext cx="2940461" cy="803178"/>
              </a:xfrm>
              <a:prstGeom prst="rect">
                <a:avLst/>
              </a:prstGeom>
              <a:ln>
                <a:noFill/>
              </a:ln>
            </p:spPr>
          </p:pic>
        </p:grpSp>
      </p:grp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FED78C3-8F7D-1E43-ACC6-36881B636740}"/>
              </a:ext>
            </a:extLst>
          </p:cNvPr>
          <p:cNvCxnSpPr>
            <a:cxnSpLocks/>
            <a:stCxn id="42" idx="0"/>
            <a:endCxn id="36" idx="2"/>
          </p:cNvCxnSpPr>
          <p:nvPr/>
        </p:nvCxnSpPr>
        <p:spPr>
          <a:xfrm flipH="1" flipV="1">
            <a:off x="7520330" y="2023873"/>
            <a:ext cx="1" cy="30592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3F4630E-BFC2-1A4C-B3D6-6B9C87DF387D}"/>
              </a:ext>
            </a:extLst>
          </p:cNvPr>
          <p:cNvCxnSpPr>
            <a:cxnSpLocks/>
          </p:cNvCxnSpPr>
          <p:nvPr/>
        </p:nvCxnSpPr>
        <p:spPr>
          <a:xfrm flipV="1">
            <a:off x="7479854" y="4878245"/>
            <a:ext cx="0" cy="23899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5D1F1DF-A7C9-5A47-8252-B47D8E4C9FDD}"/>
              </a:ext>
            </a:extLst>
          </p:cNvPr>
          <p:cNvCxnSpPr>
            <a:cxnSpLocks/>
          </p:cNvCxnSpPr>
          <p:nvPr/>
        </p:nvCxnSpPr>
        <p:spPr>
          <a:xfrm flipH="1" flipV="1">
            <a:off x="10025947" y="2788309"/>
            <a:ext cx="538" cy="21061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Left Bracket 13">
            <a:extLst>
              <a:ext uri="{FF2B5EF4-FFF2-40B4-BE49-F238E27FC236}">
                <a16:creationId xmlns:a16="http://schemas.microsoft.com/office/drawing/2014/main" id="{8EF13800-0974-AD4C-A6C1-C9B9752918FA}"/>
              </a:ext>
            </a:extLst>
          </p:cNvPr>
          <p:cNvSpPr/>
          <p:nvPr/>
        </p:nvSpPr>
        <p:spPr>
          <a:xfrm rot="5400000">
            <a:off x="7500842" y="4582910"/>
            <a:ext cx="165325" cy="1233990"/>
          </a:xfrm>
          <a:prstGeom prst="leftBracket">
            <a:avLst/>
          </a:prstGeom>
          <a:ln w="381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Times" pitchFamily="2" charset="0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89B3546-9C67-4D4D-B92E-100398EBC219}"/>
              </a:ext>
            </a:extLst>
          </p:cNvPr>
          <p:cNvCxnSpPr>
            <a:cxnSpLocks/>
            <a:stCxn id="47" idx="0"/>
            <a:endCxn id="42" idx="2"/>
          </p:cNvCxnSpPr>
          <p:nvPr/>
        </p:nvCxnSpPr>
        <p:spPr>
          <a:xfrm flipV="1">
            <a:off x="7520330" y="2877487"/>
            <a:ext cx="1" cy="28009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B43DDA1-D4C5-5B46-9242-D785065CDC41}"/>
              </a:ext>
            </a:extLst>
          </p:cNvPr>
          <p:cNvGrpSpPr/>
          <p:nvPr/>
        </p:nvGrpSpPr>
        <p:grpSpPr>
          <a:xfrm>
            <a:off x="8907809" y="2862336"/>
            <a:ext cx="2695849" cy="2305937"/>
            <a:chOff x="3378521" y="4726365"/>
            <a:chExt cx="2695849" cy="2305937"/>
          </a:xfrm>
        </p:grpSpPr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817DD6C0-7C1D-B44A-A1B3-D5B301839FDA}"/>
                </a:ext>
              </a:extLst>
            </p:cNvPr>
            <p:cNvGrpSpPr/>
            <p:nvPr/>
          </p:nvGrpSpPr>
          <p:grpSpPr>
            <a:xfrm>
              <a:off x="3378521" y="4726365"/>
              <a:ext cx="2236276" cy="2305937"/>
              <a:chOff x="3379059" y="4741516"/>
              <a:chExt cx="2236276" cy="2305937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5" name="Google Shape;77;p15">
                    <a:extLst>
                      <a:ext uri="{FF2B5EF4-FFF2-40B4-BE49-F238E27FC236}">
                        <a16:creationId xmlns:a16="http://schemas.microsoft.com/office/drawing/2014/main" id="{F3B2836A-1060-544D-B8AA-77288A3BB45D}"/>
                      </a:ext>
                    </a:extLst>
                  </p:cNvPr>
                  <p:cNvSpPr txBox="1"/>
                  <p:nvPr/>
                </p:nvSpPr>
                <p:spPr>
                  <a:xfrm>
                    <a:off x="4285950" y="4741516"/>
                    <a:ext cx="422493" cy="54768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137138" tIns="137138" rIns="137138" bIns="137138" anchor="t" anchorCtr="0">
                    <a:no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sz="2400" i="1">
                                  <a:solidFill>
                                    <a:srgbClr val="E31A1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solidFill>
                                    <a:srgbClr val="E31A1C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E31A1C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  <m:sup>
                              <m:r>
                                <a:rPr lang="en-US" sz="2400" i="1">
                                  <a:solidFill>
                                    <a:srgbClr val="E31A1C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sup>
                          </m:sSubSup>
                        </m:oMath>
                      </m:oMathPara>
                    </a14:m>
                    <a:endParaRPr lang="en-US" sz="2400" dirty="0">
                      <a:solidFill>
                        <a:srgbClr val="E31A1C"/>
                      </a:solidFill>
                      <a:latin typeface="Times" pitchFamily="2" charset="0"/>
                    </a:endParaRPr>
                  </a:p>
                </p:txBody>
              </p:sp>
            </mc:Choice>
            <mc:Fallback xmlns="">
              <p:sp>
                <p:nvSpPr>
                  <p:cNvPr id="337" name="Google Shape;77;p15">
                    <a:extLst>
                      <a:ext uri="{FF2B5EF4-FFF2-40B4-BE49-F238E27FC236}">
                        <a16:creationId xmlns:a16="http://schemas.microsoft.com/office/drawing/2014/main" id="{0A339949-4399-2A48-9117-B67959AEEE6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85950" y="4741516"/>
                    <a:ext cx="422493" cy="547688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 r="-29412" b="-15556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56" name="Group 55">
                <a:extLst>
                  <a:ext uri="{FF2B5EF4-FFF2-40B4-BE49-F238E27FC236}">
                    <a16:creationId xmlns:a16="http://schemas.microsoft.com/office/drawing/2014/main" id="{ABE3942A-DA85-7944-BA57-FC6C035A2A42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3379059" y="5289204"/>
                <a:ext cx="2236276" cy="1758249"/>
                <a:chOff x="1963711" y="3509540"/>
                <a:chExt cx="3620125" cy="2846289"/>
              </a:xfrm>
            </p:grpSpPr>
            <p:sp>
              <p:nvSpPr>
                <p:cNvPr id="57" name="Rectangle 56">
                  <a:extLst>
                    <a:ext uri="{FF2B5EF4-FFF2-40B4-BE49-F238E27FC236}">
                      <a16:creationId xmlns:a16="http://schemas.microsoft.com/office/drawing/2014/main" id="{E09660FE-6029-8641-A31F-5D46D7134296}"/>
                    </a:ext>
                  </a:extLst>
                </p:cNvPr>
                <p:cNvSpPr/>
                <p:nvPr/>
              </p:nvSpPr>
              <p:spPr>
                <a:xfrm>
                  <a:off x="1963711" y="3783441"/>
                  <a:ext cx="3620125" cy="2572388"/>
                </a:xfrm>
                <a:prstGeom prst="rect">
                  <a:avLst/>
                </a:prstGeom>
                <a:noFill/>
                <a:ln w="19050">
                  <a:solidFill>
                    <a:srgbClr val="E31A1C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000">
                    <a:latin typeface="Times" pitchFamily="2" charset="0"/>
                  </a:endParaRPr>
                </a:p>
              </p:txBody>
            </p:sp>
            <p:grpSp>
              <p:nvGrpSpPr>
                <p:cNvPr id="58" name="Group 57">
                  <a:extLst>
                    <a:ext uri="{FF2B5EF4-FFF2-40B4-BE49-F238E27FC236}">
                      <a16:creationId xmlns:a16="http://schemas.microsoft.com/office/drawing/2014/main" id="{A20D175B-6EB4-6748-B7C6-FE583B072156}"/>
                    </a:ext>
                  </a:extLst>
                </p:cNvPr>
                <p:cNvGrpSpPr/>
                <p:nvPr/>
              </p:nvGrpSpPr>
              <p:grpSpPr>
                <a:xfrm>
                  <a:off x="2055141" y="3509540"/>
                  <a:ext cx="3437264" cy="2706459"/>
                  <a:chOff x="2082353" y="3467142"/>
                  <a:chExt cx="3437264" cy="2706459"/>
                </a:xfrm>
              </p:grpSpPr>
              <p:cxnSp>
                <p:nvCxnSpPr>
                  <p:cNvPr id="59" name="Straight Arrow Connector 58">
                    <a:extLst>
                      <a:ext uri="{FF2B5EF4-FFF2-40B4-BE49-F238E27FC236}">
                        <a16:creationId xmlns:a16="http://schemas.microsoft.com/office/drawing/2014/main" id="{DC7F5769-30F4-E348-96BF-E8290B8ECA9D}"/>
                      </a:ext>
                    </a:extLst>
                  </p:cNvPr>
                  <p:cNvCxnSpPr>
                    <a:cxnSpLocks/>
                    <a:stCxn id="62" idx="0"/>
                    <a:endCxn id="55" idx="2"/>
                  </p:cNvCxnSpPr>
                  <p:nvPr/>
                </p:nvCxnSpPr>
                <p:spPr>
                  <a:xfrm flipH="1" flipV="1">
                    <a:off x="3800987" y="3467142"/>
                    <a:ext cx="2320" cy="324336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0" name="Straight Arrow Connector 59">
                    <a:extLst>
                      <a:ext uri="{FF2B5EF4-FFF2-40B4-BE49-F238E27FC236}">
                        <a16:creationId xmlns:a16="http://schemas.microsoft.com/office/drawing/2014/main" id="{A1970F7D-B16A-874F-8972-349ECC8167B8}"/>
                      </a:ext>
                    </a:extLst>
                  </p:cNvPr>
                  <p:cNvCxnSpPr>
                    <a:cxnSpLocks/>
                    <a:stCxn id="90" idx="0"/>
                    <a:endCxn id="62" idx="2"/>
                  </p:cNvCxnSpPr>
                  <p:nvPr/>
                </p:nvCxnSpPr>
                <p:spPr>
                  <a:xfrm flipV="1">
                    <a:off x="2642001" y="4087528"/>
                    <a:ext cx="865255" cy="488863"/>
                  </a:xfrm>
                  <a:prstGeom prst="straightConnector1">
                    <a:avLst/>
                  </a:prstGeom>
                  <a:ln w="1905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61" name="Group 60">
                    <a:extLst>
                      <a:ext uri="{FF2B5EF4-FFF2-40B4-BE49-F238E27FC236}">
                        <a16:creationId xmlns:a16="http://schemas.microsoft.com/office/drawing/2014/main" id="{94C3AAA3-71CB-9445-81B9-368A4364EAED}"/>
                      </a:ext>
                    </a:extLst>
                  </p:cNvPr>
                  <p:cNvGrpSpPr/>
                  <p:nvPr/>
                </p:nvGrpSpPr>
                <p:grpSpPr>
                  <a:xfrm>
                    <a:off x="2082353" y="4576390"/>
                    <a:ext cx="3437264" cy="1597211"/>
                    <a:chOff x="2082353" y="4576390"/>
                    <a:chExt cx="3437264" cy="1597211"/>
                  </a:xfrm>
                </p:grpSpPr>
                <p:grpSp>
                  <p:nvGrpSpPr>
                    <p:cNvPr id="65" name="Group 64">
                      <a:extLst>
                        <a:ext uri="{FF2B5EF4-FFF2-40B4-BE49-F238E27FC236}">
                          <a16:creationId xmlns:a16="http://schemas.microsoft.com/office/drawing/2014/main" id="{D634541A-AF05-D147-8081-B57975FCD81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082353" y="4576390"/>
                      <a:ext cx="1119297" cy="1595057"/>
                      <a:chOff x="2082353" y="4576390"/>
                      <a:chExt cx="1119297" cy="1595057"/>
                    </a:xfrm>
                  </p:grpSpPr>
                  <p:grpSp>
                    <p:nvGrpSpPr>
                      <p:cNvPr id="84" name="Group 83">
                        <a:extLst>
                          <a:ext uri="{FF2B5EF4-FFF2-40B4-BE49-F238E27FC236}">
                            <a16:creationId xmlns:a16="http://schemas.microsoft.com/office/drawing/2014/main" id="{FC9AAC48-A069-D54C-B813-E49C29F6FF77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2184801" y="4576390"/>
                        <a:ext cx="914400" cy="894459"/>
                        <a:chOff x="2184801" y="4557910"/>
                        <a:chExt cx="914400" cy="894459"/>
                      </a:xfrm>
                    </p:grpSpPr>
                    <mc:AlternateContent xmlns:mc="http://schemas.openxmlformats.org/markup-compatibility/2006" xmlns:a14="http://schemas.microsoft.com/office/drawing/2010/main">
                      <mc:Choice Requires="a14">
                        <p:sp>
                          <p:nvSpPr>
                            <p:cNvPr id="90" name="Google Shape;70;p15">
                              <a:extLst>
                                <a:ext uri="{FF2B5EF4-FFF2-40B4-BE49-F238E27FC236}">
                                  <a16:creationId xmlns:a16="http://schemas.microsoft.com/office/drawing/2014/main" id="{812429E2-10D4-C445-8637-A18103CD9285}"/>
                                </a:ext>
                              </a:extLst>
                            </p:cNvPr>
                            <p:cNvSpPr>
                              <a:spLocks noChangeAspect="1"/>
                            </p:cNvSpPr>
                            <p:nvPr/>
                          </p:nvSpPr>
                          <p:spPr>
                            <a:xfrm>
                              <a:off x="2184801" y="4557910"/>
                              <a:ext cx="914400" cy="645458"/>
                            </a:xfrm>
                            <a:prstGeom prst="trapezoid">
                              <a:avLst>
                                <a:gd name="adj" fmla="val 31932"/>
                              </a:avLst>
                            </a:prstGeom>
                            <a:solidFill>
                              <a:srgbClr val="E31A1C">
                                <a:alpha val="25000"/>
                              </a:srgbClr>
                            </a:solidFill>
                            <a:ln w="9525" cap="flat" cmpd="sng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vert="horz" wrap="square" lIns="137138" tIns="137138" rIns="137138" bIns="137138" anchor="ctr" anchorCtr="0">
                              <a:noAutofit/>
                            </a:bodyPr>
                            <a:lstStyle/>
                            <a:p>
                              <a:pPr algn="r"/>
                              <a14:m>
                                <m:oMathPara xmlns:m="http://schemas.openxmlformats.org/officeDocument/2006/math">
                                  <m:oMathParaPr>
                                    <m:jc m:val="center"/>
                                  </m:oMathParaPr>
                                  <m:oMath xmlns:m="http://schemas.openxmlformats.org/officeDocument/2006/math">
                                    <m:r>
                                      <a:rPr lang="en-US" sz="1600" i="1">
                                        <a:solidFill>
                                          <a:srgbClr val="E31A1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oMath>
                                </m:oMathPara>
                              </a14:m>
                              <a:endParaRPr lang="ar-SA" sz="1600" dirty="0">
                                <a:solidFill>
                                  <a:srgbClr val="E31A1C"/>
                                </a:solidFill>
                                <a:latin typeface="Times" pitchFamily="2" charset="0"/>
                              </a:endParaRPr>
                            </a:p>
                          </p:txBody>
                        </p:sp>
                      </mc:Choice>
                      <mc:Fallback xmlns="">
                        <p:sp>
                          <p:nvSpPr>
                            <p:cNvPr id="719" name="Google Shape;70;p15">
                              <a:extLst>
                                <a:ext uri="{FF2B5EF4-FFF2-40B4-BE49-F238E27FC236}">
                                  <a16:creationId xmlns:a16="http://schemas.microsoft.com/office/drawing/2014/main" id="{F3E0B37E-4AC3-034A-8F23-C491411DD434}"/>
                                </a:ext>
                              </a:extLst>
                            </p:cNvPr>
                            <p:cNvSpPr>
                              <a:spLocks noRot="1" noChangeAspect="1" noMove="1" noResize="1" noEditPoints="1" noAdjustHandles="1" noChangeArrowheads="1" noChangeShapeType="1" noTextEdit="1"/>
                            </p:cNvSpPr>
                            <p:nvPr/>
                          </p:nvSpPr>
                          <p:spPr>
                            <a:xfrm>
                              <a:off x="2184801" y="4557910"/>
                              <a:ext cx="914400" cy="645458"/>
                            </a:xfrm>
                            <a:prstGeom prst="trapezoid">
                              <a:avLst>
                                <a:gd name="adj" fmla="val 31932"/>
                              </a:avLst>
                            </a:prstGeom>
                            <a:blipFill>
                              <a:blip r:embed="rId19"/>
                              <a:stretch>
                                <a:fillRect b="-14706"/>
                              </a:stretch>
                            </a:blipFill>
                            <a:ln w="9525" cap="flat" cmpd="sng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/>
                            <a:lstStyle/>
                            <a:p>
                              <a:r>
                                <a:rPr lang="en-US">
                                  <a:noFill/>
                                </a:rPr>
                                <a:t> </a:t>
                              </a:r>
                            </a:p>
                          </p:txBody>
                        </p:sp>
                      </mc:Fallback>
                    </mc:AlternateContent>
                    <p:cxnSp>
                      <p:nvCxnSpPr>
                        <p:cNvPr id="91" name="Straight Arrow Connector 90">
                          <a:extLst>
                            <a:ext uri="{FF2B5EF4-FFF2-40B4-BE49-F238E27FC236}">
                              <a16:creationId xmlns:a16="http://schemas.microsoft.com/office/drawing/2014/main" id="{C78AFB79-E507-1A45-9337-2498D9216BE9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V="1">
                          <a:off x="2606779" y="5203368"/>
                          <a:ext cx="1" cy="249001"/>
                        </a:xfrm>
                        <a:prstGeom prst="straightConnector1">
                          <a:avLst/>
                        </a:prstGeom>
                        <a:ln w="19050">
                          <a:solidFill>
                            <a:schemeClr val="tx1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grpSp>
                    <p:nvGrpSpPr>
                      <p:cNvPr id="85" name="Group 84">
                        <a:extLst>
                          <a:ext uri="{FF2B5EF4-FFF2-40B4-BE49-F238E27FC236}">
                            <a16:creationId xmlns:a16="http://schemas.microsoft.com/office/drawing/2014/main" id="{9A737DB1-654D-DC43-896F-25B57DF61374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2082353" y="5507264"/>
                        <a:ext cx="1119297" cy="664183"/>
                        <a:chOff x="12080445" y="2926012"/>
                        <a:chExt cx="1119297" cy="664183"/>
                      </a:xfrm>
                    </p:grpSpPr>
                    <p:pic>
                      <p:nvPicPr>
                        <p:cNvPr id="86" name="Picture 85">
                          <a:extLst>
                            <a:ext uri="{FF2B5EF4-FFF2-40B4-BE49-F238E27FC236}">
                              <a16:creationId xmlns:a16="http://schemas.microsoft.com/office/drawing/2014/main" id="{A8D665DD-7644-414C-BAD0-4207EFC34D64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14"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15">
                                  <a14:imgEffect>
                                    <a14:brightnessContrast bright="40000"/>
                                  </a14:imgEffect>
                                </a14:imgLayer>
                              </a14:imgProps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12221333" y="2926012"/>
                          <a:ext cx="978409" cy="548640"/>
                        </a:xfrm>
                        <a:prstGeom prst="rect">
                          <a:avLst/>
                        </a:prstGeom>
                        <a:ln w="12700">
                          <a:solidFill>
                            <a:schemeClr val="accent2"/>
                          </a:solidFill>
                        </a:ln>
                        <a:scene3d>
                          <a:camera prst="isometricOffAxis2Left"/>
                          <a:lightRig rig="threePt" dir="t"/>
                        </a:scene3d>
                      </p:spPr>
                    </p:pic>
                    <p:pic>
                      <p:nvPicPr>
                        <p:cNvPr id="87" name="Picture 86">
                          <a:extLst>
                            <a:ext uri="{FF2B5EF4-FFF2-40B4-BE49-F238E27FC236}">
                              <a16:creationId xmlns:a16="http://schemas.microsoft.com/office/drawing/2014/main" id="{4887966C-112B-494B-91DB-9FAA0CA5631F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8"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9">
                                  <a14:imgEffect>
                                    <a14:brightnessContrast bright="40000"/>
                                  </a14:imgEffect>
                                </a14:imgLayer>
                              </a14:imgProps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12174369" y="2962277"/>
                          <a:ext cx="978409" cy="548640"/>
                        </a:xfrm>
                        <a:prstGeom prst="rect">
                          <a:avLst/>
                        </a:prstGeom>
                        <a:ln w="12700">
                          <a:solidFill>
                            <a:schemeClr val="accent2"/>
                          </a:solidFill>
                        </a:ln>
                        <a:scene3d>
                          <a:camera prst="isometricOffAxis2Left"/>
                          <a:lightRig rig="threePt" dir="t"/>
                        </a:scene3d>
                      </p:spPr>
                    </p:pic>
                    <p:pic>
                      <p:nvPicPr>
                        <p:cNvPr id="88" name="Picture 87">
                          <a:extLst>
                            <a:ext uri="{FF2B5EF4-FFF2-40B4-BE49-F238E27FC236}">
                              <a16:creationId xmlns:a16="http://schemas.microsoft.com/office/drawing/2014/main" id="{987FF920-1F02-0343-B4D9-C9190F12E3D4}"/>
                            </a:ext>
                          </a:extLst>
                        </p:cNvPr>
                        <p:cNvPicPr>
                          <a:picLocks/>
                        </p:cNvPicPr>
                        <p:nvPr/>
                      </p:nvPicPr>
                      <p:blipFill>
                        <a:blip r:embed="rId20"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21">
                                  <a14:imgEffect>
                                    <a14:brightnessContrast bright="40000"/>
                                  </a14:imgEffect>
                                </a14:imgLayer>
                              </a14:imgProps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12127407" y="3004574"/>
                          <a:ext cx="978408" cy="548640"/>
                        </a:xfrm>
                        <a:prstGeom prst="rect">
                          <a:avLst/>
                        </a:prstGeom>
                        <a:ln w="12700">
                          <a:solidFill>
                            <a:schemeClr val="accent2"/>
                          </a:solidFill>
                        </a:ln>
                        <a:scene3d>
                          <a:camera prst="isometricOffAxis2Left"/>
                          <a:lightRig rig="threePt" dir="t"/>
                        </a:scene3d>
                      </p:spPr>
                    </p:pic>
                    <p:pic>
                      <p:nvPicPr>
                        <p:cNvPr id="89" name="Picture 88">
                          <a:extLst>
                            <a:ext uri="{FF2B5EF4-FFF2-40B4-BE49-F238E27FC236}">
                              <a16:creationId xmlns:a16="http://schemas.microsoft.com/office/drawing/2014/main" id="{7063E2DB-031E-AA47-8094-6BE180249348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4"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5">
                                  <a14:imgEffect>
                                    <a14:brightnessContrast bright="40000"/>
                                  </a14:imgEffect>
                                </a14:imgLayer>
                              </a14:imgProps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12080445" y="3041555"/>
                          <a:ext cx="978408" cy="548640"/>
                        </a:xfrm>
                        <a:prstGeom prst="rect">
                          <a:avLst/>
                        </a:prstGeom>
                        <a:ln w="12700">
                          <a:solidFill>
                            <a:schemeClr val="accent2"/>
                          </a:solidFill>
                        </a:ln>
                        <a:scene3d>
                          <a:camera prst="isometricOffAxis2Left"/>
                          <a:lightRig rig="threePt" dir="t"/>
                        </a:scene3d>
                      </p:spPr>
                    </p:pic>
                  </p:grpSp>
                </p:grpSp>
                <p:grpSp>
                  <p:nvGrpSpPr>
                    <p:cNvPr id="66" name="Group 65">
                      <a:extLst>
                        <a:ext uri="{FF2B5EF4-FFF2-40B4-BE49-F238E27FC236}">
                          <a16:creationId xmlns:a16="http://schemas.microsoft.com/office/drawing/2014/main" id="{EC8A1410-0CBC-AD4C-9A1C-0CE16F6EF29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242469" y="4576390"/>
                      <a:ext cx="1119298" cy="1591682"/>
                      <a:chOff x="3255178" y="4576390"/>
                      <a:chExt cx="1119298" cy="1591682"/>
                    </a:xfrm>
                  </p:grpSpPr>
                  <p:grpSp>
                    <p:nvGrpSpPr>
                      <p:cNvPr id="76" name="Group 75">
                        <a:extLst>
                          <a:ext uri="{FF2B5EF4-FFF2-40B4-BE49-F238E27FC236}">
                            <a16:creationId xmlns:a16="http://schemas.microsoft.com/office/drawing/2014/main" id="{8939FD22-BB6F-2146-AB0F-AC93D0F1D08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255178" y="5510639"/>
                        <a:ext cx="1119298" cy="657433"/>
                        <a:chOff x="12080445" y="2926012"/>
                        <a:chExt cx="1119298" cy="657433"/>
                      </a:xfrm>
                    </p:grpSpPr>
                    <p:pic>
                      <p:nvPicPr>
                        <p:cNvPr id="80" name="Picture 79">
                          <a:extLst>
                            <a:ext uri="{FF2B5EF4-FFF2-40B4-BE49-F238E27FC236}">
                              <a16:creationId xmlns:a16="http://schemas.microsoft.com/office/drawing/2014/main" id="{BB6476E9-6278-1646-9A3A-EA1A83F61302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6"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7">
                                  <a14:imgEffect>
                                    <a14:brightnessContrast bright="40000"/>
                                  </a14:imgEffect>
                                </a14:imgLayer>
                              </a14:imgProps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12221334" y="2926012"/>
                          <a:ext cx="978409" cy="548640"/>
                        </a:xfrm>
                        <a:prstGeom prst="rect">
                          <a:avLst/>
                        </a:prstGeom>
                        <a:ln w="12700">
                          <a:solidFill>
                            <a:schemeClr val="accent2"/>
                          </a:solidFill>
                        </a:ln>
                        <a:scene3d>
                          <a:camera prst="isometricOffAxis2Left"/>
                          <a:lightRig rig="threePt" dir="t"/>
                        </a:scene3d>
                      </p:spPr>
                    </p:pic>
                    <p:pic>
                      <p:nvPicPr>
                        <p:cNvPr id="81" name="Picture 80">
                          <a:extLst>
                            <a:ext uri="{FF2B5EF4-FFF2-40B4-BE49-F238E27FC236}">
                              <a16:creationId xmlns:a16="http://schemas.microsoft.com/office/drawing/2014/main" id="{08FCCC99-5B64-1547-AD13-599CD475DD57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10"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11">
                                  <a14:imgEffect>
                                    <a14:brightnessContrast bright="40000"/>
                                  </a14:imgEffect>
                                </a14:imgLayer>
                              </a14:imgProps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12174371" y="2962276"/>
                          <a:ext cx="978409" cy="548640"/>
                        </a:xfrm>
                        <a:prstGeom prst="rect">
                          <a:avLst/>
                        </a:prstGeom>
                        <a:ln w="12700">
                          <a:solidFill>
                            <a:schemeClr val="accent2"/>
                          </a:solidFill>
                        </a:ln>
                        <a:scene3d>
                          <a:camera prst="isometricOffAxis2Left"/>
                          <a:lightRig rig="threePt" dir="t"/>
                        </a:scene3d>
                      </p:spPr>
                    </p:pic>
                    <p:pic>
                      <p:nvPicPr>
                        <p:cNvPr id="82" name="Picture 81">
                          <a:extLst>
                            <a:ext uri="{FF2B5EF4-FFF2-40B4-BE49-F238E27FC236}">
                              <a16:creationId xmlns:a16="http://schemas.microsoft.com/office/drawing/2014/main" id="{DAC718EE-B5B3-B042-B730-23EEE525B9F8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14"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15">
                                  <a14:imgEffect>
                                    <a14:brightnessContrast bright="40000"/>
                                  </a14:imgEffect>
                                </a14:imgLayer>
                              </a14:imgProps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12127408" y="2998540"/>
                          <a:ext cx="978409" cy="548640"/>
                        </a:xfrm>
                        <a:prstGeom prst="rect">
                          <a:avLst/>
                        </a:prstGeom>
                        <a:ln w="12700">
                          <a:solidFill>
                            <a:schemeClr val="accent2"/>
                          </a:solidFill>
                        </a:ln>
                        <a:scene3d>
                          <a:camera prst="isometricOffAxis2Left"/>
                          <a:lightRig rig="threePt" dir="t"/>
                        </a:scene3d>
                      </p:spPr>
                    </p:pic>
                    <p:pic>
                      <p:nvPicPr>
                        <p:cNvPr id="83" name="Picture 82">
                          <a:extLst>
                            <a:ext uri="{FF2B5EF4-FFF2-40B4-BE49-F238E27FC236}">
                              <a16:creationId xmlns:a16="http://schemas.microsoft.com/office/drawing/2014/main" id="{8EAD525B-7BED-984A-A14F-3F7B4F17629C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8"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9">
                                  <a14:imgEffect>
                                    <a14:brightnessContrast bright="40000"/>
                                  </a14:imgEffect>
                                </a14:imgLayer>
                              </a14:imgProps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12080445" y="3034805"/>
                          <a:ext cx="978409" cy="548640"/>
                        </a:xfrm>
                        <a:prstGeom prst="rect">
                          <a:avLst/>
                        </a:prstGeom>
                        <a:ln w="12700">
                          <a:solidFill>
                            <a:schemeClr val="accent2"/>
                          </a:solidFill>
                        </a:ln>
                        <a:scene3d>
                          <a:camera prst="isometricOffAxis2Left"/>
                          <a:lightRig rig="threePt" dir="t"/>
                        </a:scene3d>
                      </p:spPr>
                    </p:pic>
                  </p:grpSp>
                  <p:grpSp>
                    <p:nvGrpSpPr>
                      <p:cNvPr id="77" name="Group 76">
                        <a:extLst>
                          <a:ext uri="{FF2B5EF4-FFF2-40B4-BE49-F238E27FC236}">
                            <a16:creationId xmlns:a16="http://schemas.microsoft.com/office/drawing/2014/main" id="{B571B21A-1924-414F-A070-F3A2281F04F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357627" y="4576390"/>
                        <a:ext cx="914400" cy="894459"/>
                        <a:chOff x="2184801" y="4557910"/>
                        <a:chExt cx="914400" cy="894459"/>
                      </a:xfrm>
                    </p:grpSpPr>
                    <mc:AlternateContent xmlns:mc="http://schemas.openxmlformats.org/markup-compatibility/2006" xmlns:a14="http://schemas.microsoft.com/office/drawing/2010/main">
                      <mc:Choice Requires="a14">
                        <p:sp>
                          <p:nvSpPr>
                            <p:cNvPr id="78" name="Google Shape;70;p15">
                              <a:extLst>
                                <a:ext uri="{FF2B5EF4-FFF2-40B4-BE49-F238E27FC236}">
                                  <a16:creationId xmlns:a16="http://schemas.microsoft.com/office/drawing/2014/main" id="{B475927D-7BD2-0145-A96B-F99761BEAD71}"/>
                                </a:ext>
                              </a:extLst>
                            </p:cNvPr>
                            <p:cNvSpPr>
                              <a:spLocks noChangeAspect="1"/>
                            </p:cNvSpPr>
                            <p:nvPr/>
                          </p:nvSpPr>
                          <p:spPr>
                            <a:xfrm>
                              <a:off x="2184801" y="4557910"/>
                              <a:ext cx="914400" cy="645458"/>
                            </a:xfrm>
                            <a:prstGeom prst="trapezoid">
                              <a:avLst>
                                <a:gd name="adj" fmla="val 31932"/>
                              </a:avLst>
                            </a:prstGeom>
                            <a:solidFill>
                              <a:srgbClr val="E31A1C">
                                <a:alpha val="25000"/>
                              </a:srgbClr>
                            </a:solidFill>
                            <a:ln w="9525" cap="flat" cmpd="sng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vert="horz" wrap="square" lIns="137138" tIns="137138" rIns="137138" bIns="137138" anchor="ctr" anchorCtr="0">
                              <a:noAutofit/>
                            </a:bodyPr>
                            <a:lstStyle/>
                            <a:p>
                              <a:pPr algn="r"/>
                              <a14:m>
                                <m:oMathPara xmlns:m="http://schemas.openxmlformats.org/officeDocument/2006/math">
                                  <m:oMathParaPr>
                                    <m:jc m:val="center"/>
                                  </m:oMathParaPr>
                                  <m:oMath xmlns:m="http://schemas.openxmlformats.org/officeDocument/2006/math">
                                    <m:r>
                                      <a:rPr lang="en-US" sz="1600" i="1">
                                        <a:solidFill>
                                          <a:srgbClr val="E31A1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oMath>
                                </m:oMathPara>
                              </a14:m>
                              <a:endParaRPr lang="ar-SA" sz="1600" dirty="0">
                                <a:solidFill>
                                  <a:srgbClr val="E31A1C"/>
                                </a:solidFill>
                                <a:latin typeface="Times" pitchFamily="2" charset="0"/>
                              </a:endParaRPr>
                            </a:p>
                          </p:txBody>
                        </p:sp>
                      </mc:Choice>
                      <mc:Fallback xmlns="">
                        <p:sp>
                          <p:nvSpPr>
                            <p:cNvPr id="707" name="Google Shape;70;p15">
                              <a:extLst>
                                <a:ext uri="{FF2B5EF4-FFF2-40B4-BE49-F238E27FC236}">
                                  <a16:creationId xmlns:a16="http://schemas.microsoft.com/office/drawing/2014/main" id="{4741E11C-3769-EE45-9849-96325FDA14BB}"/>
                                </a:ext>
                              </a:extLst>
                            </p:cNvPr>
                            <p:cNvSpPr>
                              <a:spLocks noRot="1" noChangeAspect="1" noMove="1" noResize="1" noEditPoints="1" noAdjustHandles="1" noChangeArrowheads="1" noChangeShapeType="1" noTextEdit="1"/>
                            </p:cNvSpPr>
                            <p:nvPr/>
                          </p:nvSpPr>
                          <p:spPr>
                            <a:xfrm>
                              <a:off x="2184801" y="4557910"/>
                              <a:ext cx="914400" cy="645458"/>
                            </a:xfrm>
                            <a:prstGeom prst="trapezoid">
                              <a:avLst>
                                <a:gd name="adj" fmla="val 31932"/>
                              </a:avLst>
                            </a:prstGeom>
                            <a:blipFill>
                              <a:blip r:embed="rId22"/>
                              <a:stretch>
                                <a:fillRect b="-14706"/>
                              </a:stretch>
                            </a:blipFill>
                            <a:ln w="9525" cap="flat" cmpd="sng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/>
                            <a:lstStyle/>
                            <a:p>
                              <a:r>
                                <a:rPr lang="en-US">
                                  <a:noFill/>
                                </a:rPr>
                                <a:t> </a:t>
                              </a:r>
                            </a:p>
                          </p:txBody>
                        </p:sp>
                      </mc:Fallback>
                    </mc:AlternateContent>
                    <p:cxnSp>
                      <p:nvCxnSpPr>
                        <p:cNvPr id="79" name="Straight Arrow Connector 78">
                          <a:extLst>
                            <a:ext uri="{FF2B5EF4-FFF2-40B4-BE49-F238E27FC236}">
                              <a16:creationId xmlns:a16="http://schemas.microsoft.com/office/drawing/2014/main" id="{300D490E-FAD4-0142-9972-BD8A75546803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V="1">
                          <a:off x="2606779" y="5203368"/>
                          <a:ext cx="1" cy="249001"/>
                        </a:xfrm>
                        <a:prstGeom prst="straightConnector1">
                          <a:avLst/>
                        </a:prstGeom>
                        <a:ln w="19050">
                          <a:solidFill>
                            <a:schemeClr val="tx1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</p:grpSp>
                <p:grpSp>
                  <p:nvGrpSpPr>
                    <p:cNvPr id="67" name="Group 66">
                      <a:extLst>
                        <a:ext uri="{FF2B5EF4-FFF2-40B4-BE49-F238E27FC236}">
                          <a16:creationId xmlns:a16="http://schemas.microsoft.com/office/drawing/2014/main" id="{A08726B0-2B38-3445-8F52-9F74B24C771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402586" y="4576390"/>
                      <a:ext cx="1117031" cy="1597211"/>
                      <a:chOff x="5182066" y="4576390"/>
                      <a:chExt cx="1117031" cy="1597211"/>
                    </a:xfrm>
                  </p:grpSpPr>
                  <p:grpSp>
                    <p:nvGrpSpPr>
                      <p:cNvPr id="68" name="Group 67">
                        <a:extLst>
                          <a:ext uri="{FF2B5EF4-FFF2-40B4-BE49-F238E27FC236}">
                            <a16:creationId xmlns:a16="http://schemas.microsoft.com/office/drawing/2014/main" id="{1FA8E36E-A6CA-1B4D-9C99-E35885A0A78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5182066" y="5505109"/>
                        <a:ext cx="1117031" cy="668492"/>
                        <a:chOff x="11402982" y="5559943"/>
                        <a:chExt cx="1117031" cy="668492"/>
                      </a:xfrm>
                    </p:grpSpPr>
                    <p:pic>
                      <p:nvPicPr>
                        <p:cNvPr id="72" name="Picture 71">
                          <a:extLst>
                            <a:ext uri="{FF2B5EF4-FFF2-40B4-BE49-F238E27FC236}">
                              <a16:creationId xmlns:a16="http://schemas.microsoft.com/office/drawing/2014/main" id="{BF67E640-A027-854C-9B72-0B296BD686EB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6"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7">
                                  <a14:imgEffect>
                                    <a14:brightnessContrast bright="40000"/>
                                  </a14:imgEffect>
                                </a14:imgLayer>
                              </a14:imgProps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11541604" y="5559943"/>
                          <a:ext cx="978409" cy="548640"/>
                        </a:xfrm>
                        <a:prstGeom prst="rect">
                          <a:avLst/>
                        </a:prstGeom>
                        <a:ln w="12700">
                          <a:solidFill>
                            <a:schemeClr val="accent2"/>
                          </a:solidFill>
                        </a:ln>
                        <a:scene3d>
                          <a:camera prst="isometricOffAxis2Left"/>
                          <a:lightRig rig="threePt" dir="t"/>
                        </a:scene3d>
                      </p:spPr>
                    </p:pic>
                    <p:pic>
                      <p:nvPicPr>
                        <p:cNvPr id="73" name="Picture 72">
                          <a:extLst>
                            <a:ext uri="{FF2B5EF4-FFF2-40B4-BE49-F238E27FC236}">
                              <a16:creationId xmlns:a16="http://schemas.microsoft.com/office/drawing/2014/main" id="{E9E396D4-E156-8C43-8C2B-0EE0091FA1B2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10"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11">
                                  <a14:imgEffect>
                                    <a14:brightnessContrast bright="40000"/>
                                  </a14:imgEffect>
                                </a14:imgLayer>
                              </a14:imgProps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11494641" y="5596207"/>
                          <a:ext cx="978409" cy="548640"/>
                        </a:xfrm>
                        <a:prstGeom prst="rect">
                          <a:avLst/>
                        </a:prstGeom>
                        <a:ln w="12700">
                          <a:solidFill>
                            <a:schemeClr val="accent2"/>
                          </a:solidFill>
                        </a:ln>
                        <a:scene3d>
                          <a:camera prst="isometricOffAxis2Left"/>
                          <a:lightRig rig="threePt" dir="t"/>
                        </a:scene3d>
                      </p:spPr>
                    </p:pic>
                    <p:pic>
                      <p:nvPicPr>
                        <p:cNvPr id="74" name="Picture 73">
                          <a:extLst>
                            <a:ext uri="{FF2B5EF4-FFF2-40B4-BE49-F238E27FC236}">
                              <a16:creationId xmlns:a16="http://schemas.microsoft.com/office/drawing/2014/main" id="{DB264BCD-62D4-D543-B601-CC8FD2650C1F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6"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7">
                                  <a14:imgEffect>
                                    <a14:brightnessContrast bright="40000"/>
                                  </a14:imgEffect>
                                </a14:imgLayer>
                              </a14:imgProps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11449945" y="5638505"/>
                          <a:ext cx="978409" cy="548640"/>
                        </a:xfrm>
                        <a:prstGeom prst="rect">
                          <a:avLst/>
                        </a:prstGeom>
                        <a:ln w="12700">
                          <a:solidFill>
                            <a:schemeClr val="accent2"/>
                          </a:solidFill>
                        </a:ln>
                        <a:scene3d>
                          <a:camera prst="isometricOffAxis2Left"/>
                          <a:lightRig rig="threePt" dir="t"/>
                        </a:scene3d>
                      </p:spPr>
                    </p:pic>
                    <p:pic>
                      <p:nvPicPr>
                        <p:cNvPr id="75" name="Picture 74">
                          <a:extLst>
                            <a:ext uri="{FF2B5EF4-FFF2-40B4-BE49-F238E27FC236}">
                              <a16:creationId xmlns:a16="http://schemas.microsoft.com/office/drawing/2014/main" id="{F7FE57EC-AB57-5A4A-9420-5B2EFCAFCD6B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12"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13">
                                  <a14:imgEffect>
                                    <a14:brightnessContrast bright="40000"/>
                                  </a14:imgEffect>
                                </a14:imgLayer>
                              </a14:imgProps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11402982" y="5679795"/>
                          <a:ext cx="978408" cy="548640"/>
                        </a:xfrm>
                        <a:prstGeom prst="rect">
                          <a:avLst/>
                        </a:prstGeom>
                        <a:ln w="12700">
                          <a:solidFill>
                            <a:schemeClr val="accent2"/>
                          </a:solidFill>
                        </a:ln>
                        <a:scene3d>
                          <a:camera prst="isometricOffAxis2Left"/>
                          <a:lightRig rig="threePt" dir="t"/>
                        </a:scene3d>
                      </p:spPr>
                    </p:pic>
                  </p:grpSp>
                  <p:grpSp>
                    <p:nvGrpSpPr>
                      <p:cNvPr id="69" name="Group 68">
                        <a:extLst>
                          <a:ext uri="{FF2B5EF4-FFF2-40B4-BE49-F238E27FC236}">
                            <a16:creationId xmlns:a16="http://schemas.microsoft.com/office/drawing/2014/main" id="{9A577010-72E7-E343-B120-811DC9CEFC36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5283381" y="4576390"/>
                        <a:ext cx="914400" cy="894459"/>
                        <a:chOff x="2184801" y="4557910"/>
                        <a:chExt cx="914400" cy="894459"/>
                      </a:xfrm>
                    </p:grpSpPr>
                    <mc:AlternateContent xmlns:mc="http://schemas.openxmlformats.org/markup-compatibility/2006" xmlns:a14="http://schemas.microsoft.com/office/drawing/2010/main">
                      <mc:Choice Requires="a14">
                        <p:sp>
                          <p:nvSpPr>
                            <p:cNvPr id="70" name="Google Shape;70;p15">
                              <a:extLst>
                                <a:ext uri="{FF2B5EF4-FFF2-40B4-BE49-F238E27FC236}">
                                  <a16:creationId xmlns:a16="http://schemas.microsoft.com/office/drawing/2014/main" id="{FA2E09A5-112B-4D4A-9078-B86EFA55856C}"/>
                                </a:ext>
                              </a:extLst>
                            </p:cNvPr>
                            <p:cNvSpPr>
                              <a:spLocks noChangeAspect="1"/>
                            </p:cNvSpPr>
                            <p:nvPr/>
                          </p:nvSpPr>
                          <p:spPr>
                            <a:xfrm>
                              <a:off x="2184801" y="4557910"/>
                              <a:ext cx="914400" cy="645458"/>
                            </a:xfrm>
                            <a:prstGeom prst="trapezoid">
                              <a:avLst>
                                <a:gd name="adj" fmla="val 31932"/>
                              </a:avLst>
                            </a:prstGeom>
                            <a:solidFill>
                              <a:srgbClr val="E31A1C">
                                <a:alpha val="25000"/>
                              </a:srgbClr>
                            </a:solidFill>
                            <a:ln w="9525" cap="flat" cmpd="sng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vert="horz" wrap="square" lIns="137138" tIns="137138" rIns="137138" bIns="137138" anchor="ctr" anchorCtr="0">
                              <a:noAutofit/>
                            </a:bodyPr>
                            <a:lstStyle/>
                            <a:p>
                              <a:pPr algn="r"/>
                              <a14:m>
                                <m:oMathPara xmlns:m="http://schemas.openxmlformats.org/officeDocument/2006/math">
                                  <m:oMathParaPr>
                                    <m:jc m:val="center"/>
                                  </m:oMathParaPr>
                                  <m:oMath xmlns:m="http://schemas.openxmlformats.org/officeDocument/2006/math">
                                    <m:r>
                                      <a:rPr lang="en-US" sz="1600" i="1">
                                        <a:solidFill>
                                          <a:srgbClr val="E31A1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oMath>
                                </m:oMathPara>
                              </a14:m>
                              <a:endParaRPr lang="ar-SA" sz="1600" dirty="0">
                                <a:solidFill>
                                  <a:srgbClr val="E31A1C"/>
                                </a:solidFill>
                                <a:latin typeface="Times" pitchFamily="2" charset="0"/>
                              </a:endParaRPr>
                            </a:p>
                          </p:txBody>
                        </p:sp>
                      </mc:Choice>
                      <mc:Fallback xmlns="">
                        <p:sp>
                          <p:nvSpPr>
                            <p:cNvPr id="699" name="Google Shape;70;p15">
                              <a:extLst>
                                <a:ext uri="{FF2B5EF4-FFF2-40B4-BE49-F238E27FC236}">
                                  <a16:creationId xmlns:a16="http://schemas.microsoft.com/office/drawing/2014/main" id="{1D3DC7B3-1C16-894F-A94C-49FC0D89A553}"/>
                                </a:ext>
                              </a:extLst>
                            </p:cNvPr>
                            <p:cNvSpPr>
                              <a:spLocks noRot="1" noChangeAspect="1" noMove="1" noResize="1" noEditPoints="1" noAdjustHandles="1" noChangeArrowheads="1" noChangeShapeType="1" noTextEdit="1"/>
                            </p:cNvSpPr>
                            <p:nvPr/>
                          </p:nvSpPr>
                          <p:spPr>
                            <a:xfrm>
                              <a:off x="2184801" y="4557910"/>
                              <a:ext cx="914400" cy="645458"/>
                            </a:xfrm>
                            <a:prstGeom prst="trapezoid">
                              <a:avLst>
                                <a:gd name="adj" fmla="val 31932"/>
                              </a:avLst>
                            </a:prstGeom>
                            <a:blipFill>
                              <a:blip r:embed="rId23"/>
                              <a:stretch>
                                <a:fillRect b="-14706"/>
                              </a:stretch>
                            </a:blipFill>
                            <a:ln w="9525" cap="flat" cmpd="sng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/>
                            <a:lstStyle/>
                            <a:p>
                              <a:r>
                                <a:rPr lang="en-US">
                                  <a:noFill/>
                                </a:rPr>
                                <a:t> </a:t>
                              </a:r>
                            </a:p>
                          </p:txBody>
                        </p:sp>
                      </mc:Fallback>
                    </mc:AlternateContent>
                    <p:cxnSp>
                      <p:nvCxnSpPr>
                        <p:cNvPr id="71" name="Straight Arrow Connector 70">
                          <a:extLst>
                            <a:ext uri="{FF2B5EF4-FFF2-40B4-BE49-F238E27FC236}">
                              <a16:creationId xmlns:a16="http://schemas.microsoft.com/office/drawing/2014/main" id="{4660EA0D-4E18-0849-950A-5ED6BB330390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V="1">
                          <a:off x="2606779" y="5203368"/>
                          <a:ext cx="1" cy="249001"/>
                        </a:xfrm>
                        <a:prstGeom prst="straightConnector1">
                          <a:avLst/>
                        </a:prstGeom>
                        <a:ln w="19050">
                          <a:solidFill>
                            <a:schemeClr val="tx1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</p:grpSp>
              </p:grpSp>
              <p:sp>
                <p:nvSpPr>
                  <p:cNvPr id="62" name="Oval 61">
                    <a:extLst>
                      <a:ext uri="{FF2B5EF4-FFF2-40B4-BE49-F238E27FC236}">
                        <a16:creationId xmlns:a16="http://schemas.microsoft.com/office/drawing/2014/main" id="{B893D304-7CD3-6846-A5D0-B47F83FA914A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507257" y="3791478"/>
                    <a:ext cx="592099" cy="592100"/>
                  </a:xfrm>
                  <a:prstGeom prst="ellipse">
                    <a:avLst/>
                  </a:prstGeom>
                  <a:noFill/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r>
                      <a:rPr lang="en-US" sz="1200" b="1" i="1" dirty="0">
                        <a:solidFill>
                          <a:schemeClr val="tx1"/>
                        </a:solidFill>
                        <a:latin typeface="Times" pitchFamily="2" charset="0"/>
                      </a:rPr>
                      <a:t>pool</a:t>
                    </a:r>
                  </a:p>
                </p:txBody>
              </p:sp>
              <p:cxnSp>
                <p:nvCxnSpPr>
                  <p:cNvPr id="63" name="Straight Arrow Connector 62">
                    <a:extLst>
                      <a:ext uri="{FF2B5EF4-FFF2-40B4-BE49-F238E27FC236}">
                        <a16:creationId xmlns:a16="http://schemas.microsoft.com/office/drawing/2014/main" id="{0529DB33-4824-A844-B16C-9F919946448D}"/>
                      </a:ext>
                    </a:extLst>
                  </p:cNvPr>
                  <p:cNvCxnSpPr>
                    <a:cxnSpLocks/>
                    <a:stCxn id="78" idx="0"/>
                    <a:endCxn id="62" idx="4"/>
                  </p:cNvCxnSpPr>
                  <p:nvPr/>
                </p:nvCxnSpPr>
                <p:spPr>
                  <a:xfrm flipV="1">
                    <a:off x="3802117" y="4383577"/>
                    <a:ext cx="1190" cy="192813"/>
                  </a:xfrm>
                  <a:prstGeom prst="straightConnector1">
                    <a:avLst/>
                  </a:prstGeom>
                  <a:ln w="1905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4" name="Straight Arrow Connector 63">
                    <a:extLst>
                      <a:ext uri="{FF2B5EF4-FFF2-40B4-BE49-F238E27FC236}">
                        <a16:creationId xmlns:a16="http://schemas.microsoft.com/office/drawing/2014/main" id="{866E1CDB-7881-1A49-A1F5-8BD1490B39EF}"/>
                      </a:ext>
                    </a:extLst>
                  </p:cNvPr>
                  <p:cNvCxnSpPr>
                    <a:cxnSpLocks/>
                    <a:stCxn id="70" idx="0"/>
                    <a:endCxn id="62" idx="6"/>
                  </p:cNvCxnSpPr>
                  <p:nvPr/>
                </p:nvCxnSpPr>
                <p:spPr>
                  <a:xfrm flipH="1" flipV="1">
                    <a:off x="4099356" y="4087528"/>
                    <a:ext cx="861746" cy="488863"/>
                  </a:xfrm>
                  <a:prstGeom prst="straightConnector1">
                    <a:avLst/>
                  </a:prstGeom>
                  <a:ln w="1905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9E1A51EE-E306-7E42-83A8-E0F4EB512C00}"/>
                </a:ext>
              </a:extLst>
            </p:cNvPr>
            <p:cNvSpPr txBox="1"/>
            <p:nvPr/>
          </p:nvSpPr>
          <p:spPr>
            <a:xfrm>
              <a:off x="4843072" y="4808721"/>
              <a:ext cx="123129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>
                  <a:latin typeface="Times" pitchFamily="2" charset="0"/>
                </a:rPr>
                <a:t>Global Video </a:t>
              </a:r>
              <a:br>
                <a:rPr lang="en-US" sz="1400" b="1" dirty="0">
                  <a:latin typeface="Times" pitchFamily="2" charset="0"/>
                </a:rPr>
              </a:br>
              <a:r>
                <a:rPr lang="en-US" sz="1400" b="1" dirty="0">
                  <a:latin typeface="Times" pitchFamily="2" charset="0"/>
                </a:rPr>
                <a:t>Feature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3D2B6A9-4C09-8B4C-B685-2EDAB76A8CC5}"/>
              </a:ext>
            </a:extLst>
          </p:cNvPr>
          <p:cNvGrpSpPr/>
          <p:nvPr/>
        </p:nvGrpSpPr>
        <p:grpSpPr>
          <a:xfrm>
            <a:off x="6347677" y="2329799"/>
            <a:ext cx="1834557" cy="2529970"/>
            <a:chOff x="818389" y="4193828"/>
            <a:chExt cx="1834557" cy="252997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Google Shape;77;p15">
                  <a:extLst>
                    <a:ext uri="{FF2B5EF4-FFF2-40B4-BE49-F238E27FC236}">
                      <a16:creationId xmlns:a16="http://schemas.microsoft.com/office/drawing/2014/main" id="{FDCE47EC-9D18-FB47-98FB-BBA84EAC82CA}"/>
                    </a:ext>
                  </a:extLst>
                </p:cNvPr>
                <p:cNvSpPr txBox="1"/>
                <p:nvPr/>
              </p:nvSpPr>
              <p:spPr>
                <a:xfrm>
                  <a:off x="1779796" y="4193828"/>
                  <a:ext cx="422493" cy="54768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137138" tIns="137138" rIns="137138" bIns="137138" anchor="t" anchorCtr="0">
                  <a:no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>
                                <a:solidFill>
                                  <a:srgbClr val="1F78B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1F78B4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1F78B4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rgbClr val="1F78B4"/>
                    </a:solidFill>
                    <a:latin typeface="Times" pitchFamily="2" charset="0"/>
                  </a:endParaRPr>
                </a:p>
              </p:txBody>
            </p:sp>
          </mc:Choice>
          <mc:Fallback xmlns="">
            <p:sp>
              <p:nvSpPr>
                <p:cNvPr id="344" name="Google Shape;77;p15">
                  <a:extLst>
                    <a:ext uri="{FF2B5EF4-FFF2-40B4-BE49-F238E27FC236}">
                      <a16:creationId xmlns:a16="http://schemas.microsoft.com/office/drawing/2014/main" id="{2C716B8C-A6B3-564D-844F-9DA45326440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79796" y="4193828"/>
                  <a:ext cx="422493" cy="547688"/>
                </a:xfrm>
                <a:prstGeom prst="rect">
                  <a:avLst/>
                </a:prstGeom>
                <a:blipFill>
                  <a:blip r:embed="rId24"/>
                  <a:stretch>
                    <a:fillRect r="-2941" b="-15556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96B8CA35-770B-644A-BA26-E9A718AF8FE4}"/>
                </a:ext>
              </a:extLst>
            </p:cNvPr>
            <p:cNvGrpSpPr/>
            <p:nvPr/>
          </p:nvGrpSpPr>
          <p:grpSpPr>
            <a:xfrm>
              <a:off x="1329139" y="5021613"/>
              <a:ext cx="1323807" cy="1702185"/>
              <a:chOff x="3152924" y="4523226"/>
              <a:chExt cx="1323807" cy="1702185"/>
            </a:xfrm>
          </p:grpSpPr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C635B4A3-8B08-F047-AE85-D5C5FC588DC0}"/>
                  </a:ext>
                </a:extLst>
              </p:cNvPr>
              <p:cNvGrpSpPr/>
              <p:nvPr/>
            </p:nvGrpSpPr>
            <p:grpSpPr>
              <a:xfrm>
                <a:off x="3152924" y="5453300"/>
                <a:ext cx="1323807" cy="772111"/>
                <a:chOff x="11978191" y="2868673"/>
                <a:chExt cx="1323807" cy="772111"/>
              </a:xfrm>
            </p:grpSpPr>
            <p:pic>
              <p:nvPicPr>
                <p:cNvPr id="49" name="Picture 48">
                  <a:extLst>
                    <a:ext uri="{FF2B5EF4-FFF2-40B4-BE49-F238E27FC236}">
                      <a16:creationId xmlns:a16="http://schemas.microsoft.com/office/drawing/2014/main" id="{B2D9DA64-0A65-F24C-8C60-FB437BF777B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rightnessContrast bright="4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119080" y="2868673"/>
                  <a:ext cx="1182918" cy="663318"/>
                </a:xfrm>
                <a:prstGeom prst="rect">
                  <a:avLst/>
                </a:prstGeom>
                <a:ln w="19050">
                  <a:solidFill>
                    <a:srgbClr val="1F78B4"/>
                  </a:solidFill>
                </a:ln>
                <a:scene3d>
                  <a:camera prst="isometricOffAxis2Left"/>
                  <a:lightRig rig="threePt" dir="t"/>
                </a:scene3d>
              </p:spPr>
            </p:pic>
            <p:pic>
              <p:nvPicPr>
                <p:cNvPr id="50" name="Picture 49">
                  <a:extLst>
                    <a:ext uri="{FF2B5EF4-FFF2-40B4-BE49-F238E27FC236}">
                      <a16:creationId xmlns:a16="http://schemas.microsoft.com/office/drawing/2014/main" id="{09C3165A-3C7F-E747-B216-F8BD4D53D55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BEBA8EAE-BF5A-486C-A8C5-ECC9F3942E4B}">
                      <a14:imgProps xmlns:a14="http://schemas.microsoft.com/office/drawing/2010/main">
                        <a14:imgLayer r:embed="rId11">
                          <a14:imgEffect>
                            <a14:brightnessContrast bright="4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072117" y="2904937"/>
                  <a:ext cx="1182918" cy="663318"/>
                </a:xfrm>
                <a:prstGeom prst="rect">
                  <a:avLst/>
                </a:prstGeom>
                <a:ln w="19050">
                  <a:solidFill>
                    <a:srgbClr val="1F78B4"/>
                  </a:solidFill>
                </a:ln>
                <a:scene3d>
                  <a:camera prst="isometricOffAxis2Left"/>
                  <a:lightRig rig="threePt" dir="t"/>
                </a:scene3d>
              </p:spPr>
            </p:pic>
            <p:pic>
              <p:nvPicPr>
                <p:cNvPr id="51" name="Picture 50">
                  <a:extLst>
                    <a:ext uri="{FF2B5EF4-FFF2-40B4-BE49-F238E27FC236}">
                      <a16:creationId xmlns:a16="http://schemas.microsoft.com/office/drawing/2014/main" id="{AD0CF1EE-A645-D14E-8C13-33444D5CF82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>
                  <a:extLst>
                    <a:ext uri="{BEBA8EAE-BF5A-486C-A8C5-ECC9F3942E4B}">
                      <a14:imgProps xmlns:a14="http://schemas.microsoft.com/office/drawing/2010/main">
                        <a14:imgLayer r:embed="rId15">
                          <a14:imgEffect>
                            <a14:brightnessContrast bright="4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025154" y="2941201"/>
                  <a:ext cx="1182918" cy="663318"/>
                </a:xfrm>
                <a:prstGeom prst="rect">
                  <a:avLst/>
                </a:prstGeom>
                <a:ln w="19050">
                  <a:solidFill>
                    <a:srgbClr val="1F78B4"/>
                  </a:solidFill>
                </a:ln>
                <a:scene3d>
                  <a:camera prst="isometricOffAxis2Left"/>
                  <a:lightRig rig="threePt" dir="t"/>
                </a:scene3d>
              </p:spPr>
            </p:pic>
            <p:pic>
              <p:nvPicPr>
                <p:cNvPr id="52" name="Picture 51">
                  <a:extLst>
                    <a:ext uri="{FF2B5EF4-FFF2-40B4-BE49-F238E27FC236}">
                      <a16:creationId xmlns:a16="http://schemas.microsoft.com/office/drawing/2014/main" id="{1258EF53-9054-614D-9679-C859493BE9C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BEBA8EAE-BF5A-486C-A8C5-ECC9F3942E4B}">
                      <a14:imgProps xmlns:a14="http://schemas.microsoft.com/office/drawing/2010/main">
                        <a14:imgLayer r:embed="rId9">
                          <a14:imgEffect>
                            <a14:brightnessContrast bright="4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978191" y="2977466"/>
                  <a:ext cx="1182918" cy="663318"/>
                </a:xfrm>
                <a:prstGeom prst="rect">
                  <a:avLst/>
                </a:prstGeom>
                <a:ln w="19050">
                  <a:solidFill>
                    <a:srgbClr val="1F78B4"/>
                  </a:solidFill>
                </a:ln>
                <a:scene3d>
                  <a:camera prst="isometricOffAxis2Left"/>
                  <a:lightRig rig="threePt" dir="t"/>
                </a:scene3d>
              </p:spPr>
            </p:pic>
          </p:grpSp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987FF4C8-AA6D-5B4C-A2F0-207176DD178C}"/>
                  </a:ext>
                </a:extLst>
              </p:cNvPr>
              <p:cNvGrpSpPr/>
              <p:nvPr/>
            </p:nvGrpSpPr>
            <p:grpSpPr>
              <a:xfrm>
                <a:off x="3357627" y="4523226"/>
                <a:ext cx="914400" cy="894459"/>
                <a:chOff x="2184801" y="4504746"/>
                <a:chExt cx="914400" cy="894459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7" name="Google Shape;70;p15">
                      <a:extLst>
                        <a:ext uri="{FF2B5EF4-FFF2-40B4-BE49-F238E27FC236}">
                          <a16:creationId xmlns:a16="http://schemas.microsoft.com/office/drawing/2014/main" id="{2721D2AE-3853-0945-A72A-F71DB35826DB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2184801" y="4504746"/>
                      <a:ext cx="914400" cy="645458"/>
                    </a:xfrm>
                    <a:prstGeom prst="trapezoid">
                      <a:avLst>
                        <a:gd name="adj" fmla="val 31932"/>
                      </a:avLst>
                    </a:prstGeom>
                    <a:solidFill>
                      <a:srgbClr val="1F78B4">
                        <a:alpha val="25000"/>
                      </a:srgbClr>
                    </a:solidFill>
                    <a:ln w="9525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vert="horz" wrap="square" lIns="137138" tIns="137138" rIns="137138" bIns="137138" anchor="ctr" anchorCtr="0">
                      <a:noAutofit/>
                    </a:bodyPr>
                    <a:lstStyle/>
                    <a:p>
                      <a:pPr algn="r"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r>
                              <a:rPr lang="en-US" sz="2400" i="1">
                                <a:solidFill>
                                  <a:srgbClr val="1F78B4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oMath>
                        </m:oMathPara>
                      </a14:m>
                      <a:endParaRPr lang="ar-SA" sz="2400" dirty="0">
                        <a:solidFill>
                          <a:srgbClr val="1F78B4"/>
                        </a:solidFill>
                        <a:latin typeface="Times" pitchFamily="2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740" name="Google Shape;70;p15">
                      <a:extLst>
                        <a:ext uri="{FF2B5EF4-FFF2-40B4-BE49-F238E27FC236}">
                          <a16:creationId xmlns:a16="http://schemas.microsoft.com/office/drawing/2014/main" id="{C5F3094E-AD1F-FD4B-AF29-F1B965BB895A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184801" y="4504746"/>
                      <a:ext cx="914400" cy="645458"/>
                    </a:xfrm>
                    <a:prstGeom prst="trapezoid">
                      <a:avLst>
                        <a:gd name="adj" fmla="val 31932"/>
                      </a:avLst>
                    </a:prstGeom>
                    <a:blipFill>
                      <a:blip r:embed="rId25"/>
                      <a:stretch>
                        <a:fillRect b="-11538"/>
                      </a:stretch>
                    </a:blipFill>
                    <a:ln w="9525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48" name="Straight Arrow Connector 47">
                  <a:extLst>
                    <a:ext uri="{FF2B5EF4-FFF2-40B4-BE49-F238E27FC236}">
                      <a16:creationId xmlns:a16="http://schemas.microsoft.com/office/drawing/2014/main" id="{7516C206-CBE5-8241-BE10-095EC0867D0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606779" y="5150204"/>
                  <a:ext cx="1" cy="249001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4818D43D-7C7A-ED47-9C14-FBB1E033688F}"/>
                </a:ext>
              </a:extLst>
            </p:cNvPr>
            <p:cNvSpPr txBox="1"/>
            <p:nvPr/>
          </p:nvSpPr>
          <p:spPr>
            <a:xfrm>
              <a:off x="818389" y="4252116"/>
              <a:ext cx="103265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>
                  <a:latin typeface="Times" pitchFamily="2" charset="0"/>
                </a:rPr>
                <a:t>Local Clip </a:t>
              </a:r>
              <a:br>
                <a:rPr lang="en-US" sz="1400" b="1" dirty="0">
                  <a:latin typeface="Times" pitchFamily="2" charset="0"/>
                </a:rPr>
              </a:br>
              <a:r>
                <a:rPr lang="en-US" sz="1400" b="1" dirty="0">
                  <a:latin typeface="Times" pitchFamily="2" charset="0"/>
                </a:rPr>
                <a:t>Feature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C70D479-3AA3-8E4A-9A21-30A4048BAA2C}"/>
              </a:ext>
            </a:extLst>
          </p:cNvPr>
          <p:cNvGrpSpPr/>
          <p:nvPr/>
        </p:nvGrpSpPr>
        <p:grpSpPr>
          <a:xfrm>
            <a:off x="6681596" y="720991"/>
            <a:ext cx="1677468" cy="1302882"/>
            <a:chOff x="1152308" y="2585020"/>
            <a:chExt cx="1677468" cy="1302882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EC2AAE4E-CE8E-0A4B-B7D9-802103A8BDDE}"/>
                </a:ext>
              </a:extLst>
            </p:cNvPr>
            <p:cNvGrpSpPr/>
            <p:nvPr/>
          </p:nvGrpSpPr>
          <p:grpSpPr>
            <a:xfrm>
              <a:off x="1483719" y="3234051"/>
              <a:ext cx="1014646" cy="653851"/>
              <a:chOff x="778726" y="3530935"/>
              <a:chExt cx="1014646" cy="653851"/>
            </a:xfrm>
          </p:grpSpPr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9A710EED-0C8B-C94F-8BCB-F6380CDD56AB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778726" y="3530935"/>
                <a:ext cx="1014646" cy="653851"/>
                <a:chOff x="9908110" y="1095562"/>
                <a:chExt cx="567586" cy="365760"/>
              </a:xfrm>
            </p:grpSpPr>
            <p:grpSp>
              <p:nvGrpSpPr>
                <p:cNvPr id="35" name="Group 34">
                  <a:extLst>
                    <a:ext uri="{FF2B5EF4-FFF2-40B4-BE49-F238E27FC236}">
                      <a16:creationId xmlns:a16="http://schemas.microsoft.com/office/drawing/2014/main" id="{8E6E99EE-F5D1-F44D-9818-662424EAE4B3}"/>
                    </a:ext>
                  </a:extLst>
                </p:cNvPr>
                <p:cNvGrpSpPr/>
                <p:nvPr/>
              </p:nvGrpSpPr>
              <p:grpSpPr>
                <a:xfrm>
                  <a:off x="9953831" y="1141282"/>
                  <a:ext cx="478793" cy="274320"/>
                  <a:chOff x="9953831" y="1130810"/>
                  <a:chExt cx="478793" cy="274320"/>
                </a:xfrm>
              </p:grpSpPr>
              <p:grpSp>
                <p:nvGrpSpPr>
                  <p:cNvPr id="37" name="Group 36">
                    <a:extLst>
                      <a:ext uri="{FF2B5EF4-FFF2-40B4-BE49-F238E27FC236}">
                        <a16:creationId xmlns:a16="http://schemas.microsoft.com/office/drawing/2014/main" id="{337100FF-7864-4D4D-9293-8BE83D429E94}"/>
                      </a:ext>
                    </a:extLst>
                  </p:cNvPr>
                  <p:cNvGrpSpPr/>
                  <p:nvPr/>
                </p:nvGrpSpPr>
                <p:grpSpPr>
                  <a:xfrm>
                    <a:off x="9990870" y="1130810"/>
                    <a:ext cx="425047" cy="274320"/>
                    <a:chOff x="9990870" y="1130810"/>
                    <a:chExt cx="425047" cy="274320"/>
                  </a:xfrm>
                </p:grpSpPr>
                <p:sp>
                  <p:nvSpPr>
                    <p:cNvPr id="39" name="Rectangle 38">
                      <a:extLst>
                        <a:ext uri="{FF2B5EF4-FFF2-40B4-BE49-F238E27FC236}">
                          <a16:creationId xmlns:a16="http://schemas.microsoft.com/office/drawing/2014/main" id="{03A9588B-CB65-A641-9416-FB1F8FDEF851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10800000">
                      <a:off x="10324477" y="1313690"/>
                      <a:ext cx="91440" cy="91440"/>
                    </a:xfrm>
                    <a:prstGeom prst="rect">
                      <a:avLst/>
                    </a:prstGeom>
                    <a:solidFill>
                      <a:srgbClr val="7FC97F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37160" tIns="68580" rIns="137160" bIns="6858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en-US" sz="2101">
                        <a:latin typeface="Times" pitchFamily="2" charset="0"/>
                      </a:endParaRPr>
                    </a:p>
                  </p:txBody>
                </p:sp>
                <p:sp>
                  <p:nvSpPr>
                    <p:cNvPr id="40" name="Rectangle 39">
                      <a:extLst>
                        <a:ext uri="{FF2B5EF4-FFF2-40B4-BE49-F238E27FC236}">
                          <a16:creationId xmlns:a16="http://schemas.microsoft.com/office/drawing/2014/main" id="{C046E1F6-E77A-7C4B-8DF9-2B6CC21E7975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10800000">
                      <a:off x="10107361" y="1130810"/>
                      <a:ext cx="91440" cy="274320"/>
                    </a:xfrm>
                    <a:prstGeom prst="rect">
                      <a:avLst/>
                    </a:prstGeom>
                    <a:solidFill>
                      <a:srgbClr val="BEAED4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37160" tIns="68580" rIns="137160" bIns="6858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en-US" sz="2101" dirty="0">
                        <a:latin typeface="Times" pitchFamily="2" charset="0"/>
                      </a:endParaRPr>
                    </a:p>
                  </p:txBody>
                </p:sp>
                <p:sp>
                  <p:nvSpPr>
                    <p:cNvPr id="41" name="Rectangle 40">
                      <a:extLst>
                        <a:ext uri="{FF2B5EF4-FFF2-40B4-BE49-F238E27FC236}">
                          <a16:creationId xmlns:a16="http://schemas.microsoft.com/office/drawing/2014/main" id="{02A64203-117E-3A4D-B26D-389C8062706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10800000">
                      <a:off x="9990870" y="1222250"/>
                      <a:ext cx="91440" cy="182880"/>
                    </a:xfrm>
                    <a:prstGeom prst="rect">
                      <a:avLst/>
                    </a:prstGeom>
                    <a:solidFill>
                      <a:srgbClr val="FDC086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37160" tIns="68580" rIns="137160" bIns="6858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en-US" sz="2101" dirty="0">
                        <a:latin typeface="Times" pitchFamily="2" charset="0"/>
                      </a:endParaRPr>
                    </a:p>
                  </p:txBody>
                </p:sp>
              </p:grpSp>
              <p:cxnSp>
                <p:nvCxnSpPr>
                  <p:cNvPr id="38" name="Straight Connector 37">
                    <a:extLst>
                      <a:ext uri="{FF2B5EF4-FFF2-40B4-BE49-F238E27FC236}">
                        <a16:creationId xmlns:a16="http://schemas.microsoft.com/office/drawing/2014/main" id="{F843C541-5578-374B-B89B-33CA924D290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9953831" y="1400820"/>
                    <a:ext cx="478793" cy="0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36" name="Rounded Rectangle 35">
                  <a:extLst>
                    <a:ext uri="{FF2B5EF4-FFF2-40B4-BE49-F238E27FC236}">
                      <a16:creationId xmlns:a16="http://schemas.microsoft.com/office/drawing/2014/main" id="{408DEDB7-1A95-EA4D-B8C0-12BCBE62CC18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9908110" y="1095562"/>
                  <a:ext cx="567586" cy="365760"/>
                </a:xfrm>
                <a:prstGeom prst="roundRect">
                  <a:avLst/>
                </a:prstGeom>
                <a:noFill/>
                <a:ln w="9525" cmpd="sng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>
                    <a:latin typeface="Times" pitchFamily="2" charset="0"/>
                  </a:endParaRPr>
                </a:p>
              </p:txBody>
            </p:sp>
          </p:grp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17B5273-ECD2-3542-895C-3FE8E97DC447}"/>
                  </a:ext>
                </a:extLst>
              </p:cNvPr>
              <p:cNvSpPr txBox="1"/>
              <p:nvPr/>
            </p:nvSpPr>
            <p:spPr>
              <a:xfrm>
                <a:off x="1245573" y="3793071"/>
                <a:ext cx="33855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imes" pitchFamily="2" charset="0"/>
                  </a:rPr>
                  <a:t>…</a:t>
                </a:r>
              </a:p>
            </p:txBody>
          </p:sp>
        </p:grp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2F8E5BE-5925-F140-81D4-7919E2B9BCEC}"/>
                </a:ext>
              </a:extLst>
            </p:cNvPr>
            <p:cNvSpPr txBox="1"/>
            <p:nvPr/>
          </p:nvSpPr>
          <p:spPr>
            <a:xfrm>
              <a:off x="1152308" y="2585020"/>
              <a:ext cx="167746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b="1" dirty="0">
                  <a:latin typeface="Times" pitchFamily="2" charset="0"/>
                </a:rPr>
                <a:t>Action Label Classification</a:t>
              </a:r>
            </a:p>
          </p:txBody>
        </p:sp>
      </p:grpSp>
      <p:sp>
        <p:nvSpPr>
          <p:cNvPr id="102" name="Title 4">
            <a:extLst>
              <a:ext uri="{FF2B5EF4-FFF2-40B4-BE49-F238E27FC236}">
                <a16:creationId xmlns:a16="http://schemas.microsoft.com/office/drawing/2014/main" id="{B7DF35F9-9510-EF47-8978-15699E9A33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" y="274640"/>
            <a:ext cx="10972800" cy="1143000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  <a:latin typeface="+mn-lt"/>
              </a:rPr>
              <a:t>TSP Pipeline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8597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000"/>
    </mc:Choice>
    <mc:Fallback xmlns="">
      <p:transition advTm="4000"/>
    </mc:Fallback>
  </mc:AlternateContent>
  <p:extLst mod="1">
    <p:ext uri="{E180D4A7-C9FB-4DFB-919C-405C955672EB}">
      <p14:showEvtLst xmlns:p14="http://schemas.microsoft.com/office/powerpoint/2010/main">
        <p14:playEvt time="5342" objId="3"/>
        <p14:stopEvt time="18283" objId="3"/>
      </p14:showEvtLst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845658B6-B95A-8841-9FAB-527A34286F1B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95686" y="2116906"/>
            <a:ext cx="5616824" cy="4336141"/>
          </a:xfrm>
        </p:spPr>
        <p:txBody>
          <a:bodyPr>
            <a:normAutofit/>
          </a:bodyPr>
          <a:lstStyle/>
          <a:p>
            <a:r>
              <a:rPr lang="en-US" sz="3000" dirty="0"/>
              <a:t>Clip Features</a:t>
            </a:r>
          </a:p>
          <a:p>
            <a:r>
              <a:rPr lang="en-US" sz="3000" dirty="0"/>
              <a:t>Global Video Feature</a:t>
            </a:r>
          </a:p>
          <a:p>
            <a:r>
              <a:rPr lang="en-US" sz="3000" dirty="0"/>
              <a:t>Action Label Classification:</a:t>
            </a:r>
          </a:p>
          <a:p>
            <a:pPr lvl="1"/>
            <a:r>
              <a:rPr lang="en-US" sz="2600" dirty="0"/>
              <a:t>Activity classes</a:t>
            </a:r>
          </a:p>
          <a:p>
            <a:r>
              <a:rPr lang="en-US" sz="3000" dirty="0"/>
              <a:t>Temporal Region Classification:</a:t>
            </a:r>
          </a:p>
          <a:p>
            <a:pPr lvl="1"/>
            <a:r>
              <a:rPr lang="en-US" sz="2600" dirty="0"/>
              <a:t>Foreground (action)</a:t>
            </a:r>
            <a:endParaRPr lang="en-US" sz="3000" dirty="0"/>
          </a:p>
          <a:p>
            <a:pPr lvl="1"/>
            <a:r>
              <a:rPr lang="en-US" sz="2600" dirty="0"/>
              <a:t>Background (no action) </a:t>
            </a:r>
          </a:p>
          <a:p>
            <a:pPr marL="0" indent="0">
              <a:buNone/>
            </a:pPr>
            <a:endParaRPr lang="en-US" sz="3000" dirty="0"/>
          </a:p>
          <a:p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48D5C64-C22C-FC48-993F-821C2C5A43FB}"/>
              </a:ext>
            </a:extLst>
          </p:cNvPr>
          <p:cNvGrpSpPr/>
          <p:nvPr/>
        </p:nvGrpSpPr>
        <p:grpSpPr>
          <a:xfrm>
            <a:off x="5932835" y="5333830"/>
            <a:ext cx="5880922" cy="803178"/>
            <a:chOff x="3833613" y="4070118"/>
            <a:chExt cx="5880922" cy="803178"/>
          </a:xfrm>
        </p:grpSpPr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8F529543-D62D-E545-A52A-F6E27C1D4CE2}"/>
                </a:ext>
              </a:extLst>
            </p:cNvPr>
            <p:cNvGrpSpPr/>
            <p:nvPr/>
          </p:nvGrpSpPr>
          <p:grpSpPr>
            <a:xfrm>
              <a:off x="3842734" y="4197387"/>
              <a:ext cx="5870715" cy="548640"/>
              <a:chOff x="418147" y="2870190"/>
              <a:chExt cx="5870715" cy="548640"/>
            </a:xfrm>
          </p:grpSpPr>
          <p:pic>
            <p:nvPicPr>
              <p:cNvPr id="96" name="Picture 95">
                <a:extLst>
                  <a:ext uri="{FF2B5EF4-FFF2-40B4-BE49-F238E27FC236}">
                    <a16:creationId xmlns:a16="http://schemas.microsoft.com/office/drawing/2014/main" id="{E45C4C98-38A5-544C-8DC0-4ABBA46CE980}"/>
                  </a:ext>
                </a:extLst>
              </p:cNvPr>
              <p:cNvPicPr>
                <a:picLocks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418147" y="2870190"/>
                <a:ext cx="978408" cy="548640"/>
              </a:xfrm>
              <a:prstGeom prst="rect">
                <a:avLst/>
              </a:prstGeom>
            </p:spPr>
          </p:pic>
          <p:pic>
            <p:nvPicPr>
              <p:cNvPr id="97" name="Picture 96">
                <a:extLst>
                  <a:ext uri="{FF2B5EF4-FFF2-40B4-BE49-F238E27FC236}">
                    <a16:creationId xmlns:a16="http://schemas.microsoft.com/office/drawing/2014/main" id="{FFE30553-740A-5F43-AC1D-92EF12D3E2F5}"/>
                  </a:ext>
                </a:extLst>
              </p:cNvPr>
              <p:cNvPicPr>
                <a:picLocks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rightnessContrast bright="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4331991" y="2870190"/>
                <a:ext cx="978408" cy="548640"/>
              </a:xfrm>
              <a:prstGeom prst="rect">
                <a:avLst/>
              </a:prstGeom>
            </p:spPr>
          </p:pic>
          <p:pic>
            <p:nvPicPr>
              <p:cNvPr id="98" name="Picture 97">
                <a:extLst>
                  <a:ext uri="{FF2B5EF4-FFF2-40B4-BE49-F238E27FC236}">
                    <a16:creationId xmlns:a16="http://schemas.microsoft.com/office/drawing/2014/main" id="{1AD6EC3C-ECE4-A642-8555-10AE61215401}"/>
                  </a:ext>
                </a:extLst>
              </p:cNvPr>
              <p:cNvPicPr>
                <a:picLocks/>
              </p:cNvPicPr>
              <p:nvPr/>
            </p:nvPicPr>
            <p:blipFill>
              <a:blip r:embed="rId8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rightnessContrast bright="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1396608" y="2870190"/>
                <a:ext cx="978408" cy="548640"/>
              </a:xfrm>
              <a:prstGeom prst="rect">
                <a:avLst/>
              </a:prstGeom>
            </p:spPr>
          </p:pic>
          <p:pic>
            <p:nvPicPr>
              <p:cNvPr id="99" name="Picture 98">
                <a:extLst>
                  <a:ext uri="{FF2B5EF4-FFF2-40B4-BE49-F238E27FC236}">
                    <a16:creationId xmlns:a16="http://schemas.microsoft.com/office/drawing/2014/main" id="{7BFBB57E-83A5-3749-9D3B-824B3243666B}"/>
                  </a:ext>
                </a:extLst>
              </p:cNvPr>
              <p:cNvPicPr>
                <a:picLocks/>
              </p:cNvPicPr>
              <p:nvPr/>
            </p:nvPicPr>
            <p:blipFill>
              <a:blip r:embed="rId10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rightnessContrast bright="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3353530" y="2870190"/>
                <a:ext cx="978408" cy="548640"/>
              </a:xfrm>
              <a:prstGeom prst="rect">
                <a:avLst/>
              </a:prstGeom>
            </p:spPr>
          </p:pic>
          <p:pic>
            <p:nvPicPr>
              <p:cNvPr id="100" name="Picture 99">
                <a:extLst>
                  <a:ext uri="{FF2B5EF4-FFF2-40B4-BE49-F238E27FC236}">
                    <a16:creationId xmlns:a16="http://schemas.microsoft.com/office/drawing/2014/main" id="{67C94B19-3783-274E-975D-C6BB6D2E462B}"/>
                  </a:ext>
                </a:extLst>
              </p:cNvPr>
              <p:cNvPicPr>
                <a:picLocks/>
              </p:cNvPicPr>
              <p:nvPr/>
            </p:nvPicPr>
            <p:blipFill>
              <a:blip r:embed="rId12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rightnessContrast bright="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310454" y="2870190"/>
                <a:ext cx="978408" cy="548640"/>
              </a:xfrm>
              <a:prstGeom prst="rect">
                <a:avLst/>
              </a:prstGeom>
            </p:spPr>
          </p:pic>
          <p:pic>
            <p:nvPicPr>
              <p:cNvPr id="101" name="Picture 100">
                <a:extLst>
                  <a:ext uri="{FF2B5EF4-FFF2-40B4-BE49-F238E27FC236}">
                    <a16:creationId xmlns:a16="http://schemas.microsoft.com/office/drawing/2014/main" id="{9DABB383-A2E8-2041-B4F0-A3B4437894CC}"/>
                  </a:ext>
                </a:extLst>
              </p:cNvPr>
              <p:cNvPicPr>
                <a:picLocks/>
              </p:cNvPicPr>
              <p:nvPr/>
            </p:nvPicPr>
            <p:blipFill>
              <a:blip r:embed="rId14"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brightnessContrast bright="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2375069" y="2870190"/>
                <a:ext cx="978408" cy="548640"/>
              </a:xfrm>
              <a:prstGeom prst="rect">
                <a:avLst/>
              </a:prstGeom>
            </p:spPr>
          </p:pic>
        </p:grp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769D0FDD-74D7-5347-9E05-A91DD7B37F27}"/>
                </a:ext>
              </a:extLst>
            </p:cNvPr>
            <p:cNvGrpSpPr/>
            <p:nvPr/>
          </p:nvGrpSpPr>
          <p:grpSpPr>
            <a:xfrm>
              <a:off x="3833613" y="4070118"/>
              <a:ext cx="5880922" cy="803178"/>
              <a:chOff x="4898973" y="3502123"/>
              <a:chExt cx="5880922" cy="803178"/>
            </a:xfrm>
          </p:grpSpPr>
          <p:pic>
            <p:nvPicPr>
              <p:cNvPr id="94" name="Picture 93">
                <a:extLst>
                  <a:ext uri="{FF2B5EF4-FFF2-40B4-BE49-F238E27FC236}">
                    <a16:creationId xmlns:a16="http://schemas.microsoft.com/office/drawing/2014/main" id="{FAB97EC6-F280-9A4D-8EF4-5C4EBB9389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7839434" y="3502123"/>
                <a:ext cx="2940461" cy="803178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95" name="Picture 94">
                <a:extLst>
                  <a:ext uri="{FF2B5EF4-FFF2-40B4-BE49-F238E27FC236}">
                    <a16:creationId xmlns:a16="http://schemas.microsoft.com/office/drawing/2014/main" id="{F34203A0-45E4-C842-A69D-1D770DFC97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898973" y="3502123"/>
                <a:ext cx="2940461" cy="803178"/>
              </a:xfrm>
              <a:prstGeom prst="rect">
                <a:avLst/>
              </a:prstGeom>
              <a:ln>
                <a:noFill/>
              </a:ln>
            </p:spPr>
          </p:pic>
        </p:grpSp>
      </p:grp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FED78C3-8F7D-1E43-ACC6-36881B636740}"/>
              </a:ext>
            </a:extLst>
          </p:cNvPr>
          <p:cNvCxnSpPr>
            <a:cxnSpLocks/>
            <a:stCxn id="42" idx="0"/>
            <a:endCxn id="36" idx="2"/>
          </p:cNvCxnSpPr>
          <p:nvPr/>
        </p:nvCxnSpPr>
        <p:spPr>
          <a:xfrm flipH="1" flipV="1">
            <a:off x="7520330" y="2023873"/>
            <a:ext cx="1" cy="30592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3F4630E-BFC2-1A4C-B3D6-6B9C87DF387D}"/>
              </a:ext>
            </a:extLst>
          </p:cNvPr>
          <p:cNvCxnSpPr>
            <a:cxnSpLocks/>
          </p:cNvCxnSpPr>
          <p:nvPr/>
        </p:nvCxnSpPr>
        <p:spPr>
          <a:xfrm flipV="1">
            <a:off x="7479854" y="4878245"/>
            <a:ext cx="0" cy="23899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5D1F1DF-A7C9-5A47-8252-B47D8E4C9FDD}"/>
              </a:ext>
            </a:extLst>
          </p:cNvPr>
          <p:cNvCxnSpPr>
            <a:cxnSpLocks/>
            <a:endCxn id="17" idx="2"/>
          </p:cNvCxnSpPr>
          <p:nvPr/>
        </p:nvCxnSpPr>
        <p:spPr>
          <a:xfrm flipH="1" flipV="1">
            <a:off x="10025947" y="2788309"/>
            <a:ext cx="538" cy="21061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Left Bracket 13">
            <a:extLst>
              <a:ext uri="{FF2B5EF4-FFF2-40B4-BE49-F238E27FC236}">
                <a16:creationId xmlns:a16="http://schemas.microsoft.com/office/drawing/2014/main" id="{8EF13800-0974-AD4C-A6C1-C9B9752918FA}"/>
              </a:ext>
            </a:extLst>
          </p:cNvPr>
          <p:cNvSpPr/>
          <p:nvPr/>
        </p:nvSpPr>
        <p:spPr>
          <a:xfrm rot="5400000">
            <a:off x="7500842" y="4582910"/>
            <a:ext cx="165325" cy="1233990"/>
          </a:xfrm>
          <a:prstGeom prst="leftBracket">
            <a:avLst/>
          </a:prstGeom>
          <a:ln w="381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Times" pitchFamily="2" charset="0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89B3546-9C67-4D4D-B92E-100398EBC219}"/>
              </a:ext>
            </a:extLst>
          </p:cNvPr>
          <p:cNvCxnSpPr>
            <a:cxnSpLocks/>
            <a:stCxn id="47" idx="0"/>
            <a:endCxn id="42" idx="2"/>
          </p:cNvCxnSpPr>
          <p:nvPr/>
        </p:nvCxnSpPr>
        <p:spPr>
          <a:xfrm flipV="1">
            <a:off x="7520330" y="2877487"/>
            <a:ext cx="1" cy="28009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B14E4BE-B652-C04F-BEB8-61FC46FE4954}"/>
              </a:ext>
            </a:extLst>
          </p:cNvPr>
          <p:cNvCxnSpPr>
            <a:cxnSpLocks/>
          </p:cNvCxnSpPr>
          <p:nvPr/>
        </p:nvCxnSpPr>
        <p:spPr>
          <a:xfrm>
            <a:off x="7731577" y="2602240"/>
            <a:ext cx="1860853" cy="280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Process 16">
            <a:extLst>
              <a:ext uri="{FF2B5EF4-FFF2-40B4-BE49-F238E27FC236}">
                <a16:creationId xmlns:a16="http://schemas.microsoft.com/office/drawing/2014/main" id="{BA83C8AA-B978-A749-B6F6-941F982BC9BA}"/>
              </a:ext>
            </a:extLst>
          </p:cNvPr>
          <p:cNvSpPr/>
          <p:nvPr/>
        </p:nvSpPr>
        <p:spPr>
          <a:xfrm>
            <a:off x="9591892" y="2418977"/>
            <a:ext cx="868110" cy="369332"/>
          </a:xfrm>
          <a:prstGeom prst="flowChartProcess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800" b="1" i="1" dirty="0">
                <a:solidFill>
                  <a:schemeClr val="tx1"/>
                </a:solidFill>
                <a:latin typeface="Times" pitchFamily="2" charset="0"/>
              </a:rPr>
              <a:t>concat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F4CCFF6-9CEC-0D4F-A9E5-18CA4BA1C34D}"/>
              </a:ext>
            </a:extLst>
          </p:cNvPr>
          <p:cNvCxnSpPr>
            <a:cxnSpLocks/>
            <a:stCxn id="17" idx="0"/>
            <a:endCxn id="26" idx="2"/>
          </p:cNvCxnSpPr>
          <p:nvPr/>
        </p:nvCxnSpPr>
        <p:spPr>
          <a:xfrm flipV="1">
            <a:off x="10025947" y="2023873"/>
            <a:ext cx="1" cy="39510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B43DDA1-D4C5-5B46-9242-D785065CDC41}"/>
              </a:ext>
            </a:extLst>
          </p:cNvPr>
          <p:cNvGrpSpPr/>
          <p:nvPr/>
        </p:nvGrpSpPr>
        <p:grpSpPr>
          <a:xfrm>
            <a:off x="8907809" y="2862336"/>
            <a:ext cx="2695849" cy="2305937"/>
            <a:chOff x="3378521" y="4726365"/>
            <a:chExt cx="2695849" cy="2305937"/>
          </a:xfrm>
        </p:grpSpPr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817DD6C0-7C1D-B44A-A1B3-D5B301839FDA}"/>
                </a:ext>
              </a:extLst>
            </p:cNvPr>
            <p:cNvGrpSpPr/>
            <p:nvPr/>
          </p:nvGrpSpPr>
          <p:grpSpPr>
            <a:xfrm>
              <a:off x="3378521" y="4726365"/>
              <a:ext cx="2236276" cy="2305937"/>
              <a:chOff x="3379059" y="4741516"/>
              <a:chExt cx="2236276" cy="2305937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5" name="Google Shape;77;p15">
                    <a:extLst>
                      <a:ext uri="{FF2B5EF4-FFF2-40B4-BE49-F238E27FC236}">
                        <a16:creationId xmlns:a16="http://schemas.microsoft.com/office/drawing/2014/main" id="{F3B2836A-1060-544D-B8AA-77288A3BB45D}"/>
                      </a:ext>
                    </a:extLst>
                  </p:cNvPr>
                  <p:cNvSpPr txBox="1"/>
                  <p:nvPr/>
                </p:nvSpPr>
                <p:spPr>
                  <a:xfrm>
                    <a:off x="4285950" y="4741516"/>
                    <a:ext cx="422493" cy="54768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137138" tIns="137138" rIns="137138" bIns="137138" anchor="t" anchorCtr="0">
                    <a:no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sz="2400" i="1">
                                  <a:solidFill>
                                    <a:srgbClr val="E31A1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solidFill>
                                    <a:srgbClr val="E31A1C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E31A1C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  <m:sup>
                              <m:r>
                                <a:rPr lang="en-US" sz="2400" i="1">
                                  <a:solidFill>
                                    <a:srgbClr val="E31A1C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sup>
                          </m:sSubSup>
                        </m:oMath>
                      </m:oMathPara>
                    </a14:m>
                    <a:endParaRPr lang="en-US" sz="2400" dirty="0">
                      <a:solidFill>
                        <a:srgbClr val="E31A1C"/>
                      </a:solidFill>
                      <a:latin typeface="Times" pitchFamily="2" charset="0"/>
                    </a:endParaRPr>
                  </a:p>
                </p:txBody>
              </p:sp>
            </mc:Choice>
            <mc:Fallback xmlns="">
              <p:sp>
                <p:nvSpPr>
                  <p:cNvPr id="337" name="Google Shape;77;p15">
                    <a:extLst>
                      <a:ext uri="{FF2B5EF4-FFF2-40B4-BE49-F238E27FC236}">
                        <a16:creationId xmlns:a16="http://schemas.microsoft.com/office/drawing/2014/main" id="{0A339949-4399-2A48-9117-B67959AEEE6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85950" y="4741516"/>
                    <a:ext cx="422493" cy="547688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 r="-29412" b="-15556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56" name="Group 55">
                <a:extLst>
                  <a:ext uri="{FF2B5EF4-FFF2-40B4-BE49-F238E27FC236}">
                    <a16:creationId xmlns:a16="http://schemas.microsoft.com/office/drawing/2014/main" id="{ABE3942A-DA85-7944-BA57-FC6C035A2A42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3379059" y="5289204"/>
                <a:ext cx="2236276" cy="1758249"/>
                <a:chOff x="1963711" y="3509540"/>
                <a:chExt cx="3620125" cy="2846289"/>
              </a:xfrm>
            </p:grpSpPr>
            <p:sp>
              <p:nvSpPr>
                <p:cNvPr id="57" name="Rectangle 56">
                  <a:extLst>
                    <a:ext uri="{FF2B5EF4-FFF2-40B4-BE49-F238E27FC236}">
                      <a16:creationId xmlns:a16="http://schemas.microsoft.com/office/drawing/2014/main" id="{E09660FE-6029-8641-A31F-5D46D7134296}"/>
                    </a:ext>
                  </a:extLst>
                </p:cNvPr>
                <p:cNvSpPr/>
                <p:nvPr/>
              </p:nvSpPr>
              <p:spPr>
                <a:xfrm>
                  <a:off x="1963711" y="3783441"/>
                  <a:ext cx="3620125" cy="2572388"/>
                </a:xfrm>
                <a:prstGeom prst="rect">
                  <a:avLst/>
                </a:prstGeom>
                <a:noFill/>
                <a:ln w="19050">
                  <a:solidFill>
                    <a:srgbClr val="E31A1C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000">
                    <a:latin typeface="Times" pitchFamily="2" charset="0"/>
                  </a:endParaRPr>
                </a:p>
              </p:txBody>
            </p:sp>
            <p:grpSp>
              <p:nvGrpSpPr>
                <p:cNvPr id="58" name="Group 57">
                  <a:extLst>
                    <a:ext uri="{FF2B5EF4-FFF2-40B4-BE49-F238E27FC236}">
                      <a16:creationId xmlns:a16="http://schemas.microsoft.com/office/drawing/2014/main" id="{A20D175B-6EB4-6748-B7C6-FE583B072156}"/>
                    </a:ext>
                  </a:extLst>
                </p:cNvPr>
                <p:cNvGrpSpPr/>
                <p:nvPr/>
              </p:nvGrpSpPr>
              <p:grpSpPr>
                <a:xfrm>
                  <a:off x="2055141" y="3509540"/>
                  <a:ext cx="3437264" cy="2706459"/>
                  <a:chOff x="2082353" y="3467142"/>
                  <a:chExt cx="3437264" cy="2706459"/>
                </a:xfrm>
              </p:grpSpPr>
              <p:cxnSp>
                <p:nvCxnSpPr>
                  <p:cNvPr id="59" name="Straight Arrow Connector 58">
                    <a:extLst>
                      <a:ext uri="{FF2B5EF4-FFF2-40B4-BE49-F238E27FC236}">
                        <a16:creationId xmlns:a16="http://schemas.microsoft.com/office/drawing/2014/main" id="{DC7F5769-30F4-E348-96BF-E8290B8ECA9D}"/>
                      </a:ext>
                    </a:extLst>
                  </p:cNvPr>
                  <p:cNvCxnSpPr>
                    <a:cxnSpLocks/>
                    <a:stCxn id="62" idx="0"/>
                    <a:endCxn id="55" idx="2"/>
                  </p:cNvCxnSpPr>
                  <p:nvPr/>
                </p:nvCxnSpPr>
                <p:spPr>
                  <a:xfrm flipH="1" flipV="1">
                    <a:off x="3800987" y="3467142"/>
                    <a:ext cx="2320" cy="324336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0" name="Straight Arrow Connector 59">
                    <a:extLst>
                      <a:ext uri="{FF2B5EF4-FFF2-40B4-BE49-F238E27FC236}">
                        <a16:creationId xmlns:a16="http://schemas.microsoft.com/office/drawing/2014/main" id="{A1970F7D-B16A-874F-8972-349ECC8167B8}"/>
                      </a:ext>
                    </a:extLst>
                  </p:cNvPr>
                  <p:cNvCxnSpPr>
                    <a:cxnSpLocks/>
                    <a:stCxn id="90" idx="0"/>
                    <a:endCxn id="62" idx="2"/>
                  </p:cNvCxnSpPr>
                  <p:nvPr/>
                </p:nvCxnSpPr>
                <p:spPr>
                  <a:xfrm flipV="1">
                    <a:off x="2642001" y="4087528"/>
                    <a:ext cx="865255" cy="488863"/>
                  </a:xfrm>
                  <a:prstGeom prst="straightConnector1">
                    <a:avLst/>
                  </a:prstGeom>
                  <a:ln w="1905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61" name="Group 60">
                    <a:extLst>
                      <a:ext uri="{FF2B5EF4-FFF2-40B4-BE49-F238E27FC236}">
                        <a16:creationId xmlns:a16="http://schemas.microsoft.com/office/drawing/2014/main" id="{94C3AAA3-71CB-9445-81B9-368A4364EAED}"/>
                      </a:ext>
                    </a:extLst>
                  </p:cNvPr>
                  <p:cNvGrpSpPr/>
                  <p:nvPr/>
                </p:nvGrpSpPr>
                <p:grpSpPr>
                  <a:xfrm>
                    <a:off x="2082353" y="4576390"/>
                    <a:ext cx="3437264" cy="1597211"/>
                    <a:chOff x="2082353" y="4576390"/>
                    <a:chExt cx="3437264" cy="1597211"/>
                  </a:xfrm>
                </p:grpSpPr>
                <p:grpSp>
                  <p:nvGrpSpPr>
                    <p:cNvPr id="65" name="Group 64">
                      <a:extLst>
                        <a:ext uri="{FF2B5EF4-FFF2-40B4-BE49-F238E27FC236}">
                          <a16:creationId xmlns:a16="http://schemas.microsoft.com/office/drawing/2014/main" id="{D634541A-AF05-D147-8081-B57975FCD81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082353" y="4576390"/>
                      <a:ext cx="1119297" cy="1595057"/>
                      <a:chOff x="2082353" y="4576390"/>
                      <a:chExt cx="1119297" cy="1595057"/>
                    </a:xfrm>
                  </p:grpSpPr>
                  <p:grpSp>
                    <p:nvGrpSpPr>
                      <p:cNvPr id="84" name="Group 83">
                        <a:extLst>
                          <a:ext uri="{FF2B5EF4-FFF2-40B4-BE49-F238E27FC236}">
                            <a16:creationId xmlns:a16="http://schemas.microsoft.com/office/drawing/2014/main" id="{FC9AAC48-A069-D54C-B813-E49C29F6FF77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2184801" y="4576390"/>
                        <a:ext cx="914400" cy="894459"/>
                        <a:chOff x="2184801" y="4557910"/>
                        <a:chExt cx="914400" cy="894459"/>
                      </a:xfrm>
                    </p:grpSpPr>
                    <mc:AlternateContent xmlns:mc="http://schemas.openxmlformats.org/markup-compatibility/2006" xmlns:a14="http://schemas.microsoft.com/office/drawing/2010/main">
                      <mc:Choice Requires="a14">
                        <p:sp>
                          <p:nvSpPr>
                            <p:cNvPr id="90" name="Google Shape;70;p15">
                              <a:extLst>
                                <a:ext uri="{FF2B5EF4-FFF2-40B4-BE49-F238E27FC236}">
                                  <a16:creationId xmlns:a16="http://schemas.microsoft.com/office/drawing/2014/main" id="{812429E2-10D4-C445-8637-A18103CD9285}"/>
                                </a:ext>
                              </a:extLst>
                            </p:cNvPr>
                            <p:cNvSpPr>
                              <a:spLocks noChangeAspect="1"/>
                            </p:cNvSpPr>
                            <p:nvPr/>
                          </p:nvSpPr>
                          <p:spPr>
                            <a:xfrm>
                              <a:off x="2184801" y="4557910"/>
                              <a:ext cx="914400" cy="645458"/>
                            </a:xfrm>
                            <a:prstGeom prst="trapezoid">
                              <a:avLst>
                                <a:gd name="adj" fmla="val 31932"/>
                              </a:avLst>
                            </a:prstGeom>
                            <a:solidFill>
                              <a:srgbClr val="E31A1C">
                                <a:alpha val="25000"/>
                              </a:srgbClr>
                            </a:solidFill>
                            <a:ln w="9525" cap="flat" cmpd="sng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vert="horz" wrap="square" lIns="137138" tIns="137138" rIns="137138" bIns="137138" anchor="ctr" anchorCtr="0">
                              <a:noAutofit/>
                            </a:bodyPr>
                            <a:lstStyle/>
                            <a:p>
                              <a:pPr algn="r"/>
                              <a14:m>
                                <m:oMathPara xmlns:m="http://schemas.openxmlformats.org/officeDocument/2006/math">
                                  <m:oMathParaPr>
                                    <m:jc m:val="center"/>
                                  </m:oMathParaPr>
                                  <m:oMath xmlns:m="http://schemas.openxmlformats.org/officeDocument/2006/math">
                                    <m:r>
                                      <a:rPr lang="en-US" sz="1600" i="1">
                                        <a:solidFill>
                                          <a:srgbClr val="E31A1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oMath>
                                </m:oMathPara>
                              </a14:m>
                              <a:endParaRPr lang="ar-SA" sz="1600" dirty="0">
                                <a:solidFill>
                                  <a:srgbClr val="E31A1C"/>
                                </a:solidFill>
                                <a:latin typeface="Times" pitchFamily="2" charset="0"/>
                              </a:endParaRPr>
                            </a:p>
                          </p:txBody>
                        </p:sp>
                      </mc:Choice>
                      <mc:Fallback xmlns="">
                        <p:sp>
                          <p:nvSpPr>
                            <p:cNvPr id="719" name="Google Shape;70;p15">
                              <a:extLst>
                                <a:ext uri="{FF2B5EF4-FFF2-40B4-BE49-F238E27FC236}">
                                  <a16:creationId xmlns:a16="http://schemas.microsoft.com/office/drawing/2014/main" id="{F3E0B37E-4AC3-034A-8F23-C491411DD434}"/>
                                </a:ext>
                              </a:extLst>
                            </p:cNvPr>
                            <p:cNvSpPr>
                              <a:spLocks noRot="1" noChangeAspect="1" noMove="1" noResize="1" noEditPoints="1" noAdjustHandles="1" noChangeArrowheads="1" noChangeShapeType="1" noTextEdit="1"/>
                            </p:cNvSpPr>
                            <p:nvPr/>
                          </p:nvSpPr>
                          <p:spPr>
                            <a:xfrm>
                              <a:off x="2184801" y="4557910"/>
                              <a:ext cx="914400" cy="645458"/>
                            </a:xfrm>
                            <a:prstGeom prst="trapezoid">
                              <a:avLst>
                                <a:gd name="adj" fmla="val 31932"/>
                              </a:avLst>
                            </a:prstGeom>
                            <a:blipFill>
                              <a:blip r:embed="rId19"/>
                              <a:stretch>
                                <a:fillRect b="-14706"/>
                              </a:stretch>
                            </a:blipFill>
                            <a:ln w="9525" cap="flat" cmpd="sng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/>
                            <a:lstStyle/>
                            <a:p>
                              <a:r>
                                <a:rPr lang="en-US">
                                  <a:noFill/>
                                </a:rPr>
                                <a:t> </a:t>
                              </a:r>
                            </a:p>
                          </p:txBody>
                        </p:sp>
                      </mc:Fallback>
                    </mc:AlternateContent>
                    <p:cxnSp>
                      <p:nvCxnSpPr>
                        <p:cNvPr id="91" name="Straight Arrow Connector 90">
                          <a:extLst>
                            <a:ext uri="{FF2B5EF4-FFF2-40B4-BE49-F238E27FC236}">
                              <a16:creationId xmlns:a16="http://schemas.microsoft.com/office/drawing/2014/main" id="{C78AFB79-E507-1A45-9337-2498D9216BE9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V="1">
                          <a:off x="2606779" y="5203368"/>
                          <a:ext cx="1" cy="249001"/>
                        </a:xfrm>
                        <a:prstGeom prst="straightConnector1">
                          <a:avLst/>
                        </a:prstGeom>
                        <a:ln w="19050">
                          <a:solidFill>
                            <a:schemeClr val="tx1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grpSp>
                    <p:nvGrpSpPr>
                      <p:cNvPr id="85" name="Group 84">
                        <a:extLst>
                          <a:ext uri="{FF2B5EF4-FFF2-40B4-BE49-F238E27FC236}">
                            <a16:creationId xmlns:a16="http://schemas.microsoft.com/office/drawing/2014/main" id="{9A737DB1-654D-DC43-896F-25B57DF61374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2082353" y="5507264"/>
                        <a:ext cx="1119297" cy="664183"/>
                        <a:chOff x="12080445" y="2926012"/>
                        <a:chExt cx="1119297" cy="664183"/>
                      </a:xfrm>
                    </p:grpSpPr>
                    <p:pic>
                      <p:nvPicPr>
                        <p:cNvPr id="86" name="Picture 85">
                          <a:extLst>
                            <a:ext uri="{FF2B5EF4-FFF2-40B4-BE49-F238E27FC236}">
                              <a16:creationId xmlns:a16="http://schemas.microsoft.com/office/drawing/2014/main" id="{A8D665DD-7644-414C-BAD0-4207EFC34D64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14"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15">
                                  <a14:imgEffect>
                                    <a14:brightnessContrast bright="40000"/>
                                  </a14:imgEffect>
                                </a14:imgLayer>
                              </a14:imgProps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12221333" y="2926012"/>
                          <a:ext cx="978409" cy="548640"/>
                        </a:xfrm>
                        <a:prstGeom prst="rect">
                          <a:avLst/>
                        </a:prstGeom>
                        <a:ln w="12700">
                          <a:solidFill>
                            <a:schemeClr val="accent2"/>
                          </a:solidFill>
                        </a:ln>
                        <a:scene3d>
                          <a:camera prst="isometricOffAxis2Left"/>
                          <a:lightRig rig="threePt" dir="t"/>
                        </a:scene3d>
                      </p:spPr>
                    </p:pic>
                    <p:pic>
                      <p:nvPicPr>
                        <p:cNvPr id="87" name="Picture 86">
                          <a:extLst>
                            <a:ext uri="{FF2B5EF4-FFF2-40B4-BE49-F238E27FC236}">
                              <a16:creationId xmlns:a16="http://schemas.microsoft.com/office/drawing/2014/main" id="{4887966C-112B-494B-91DB-9FAA0CA5631F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8"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9">
                                  <a14:imgEffect>
                                    <a14:brightnessContrast bright="40000"/>
                                  </a14:imgEffect>
                                </a14:imgLayer>
                              </a14:imgProps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12174369" y="2962277"/>
                          <a:ext cx="978409" cy="548640"/>
                        </a:xfrm>
                        <a:prstGeom prst="rect">
                          <a:avLst/>
                        </a:prstGeom>
                        <a:ln w="12700">
                          <a:solidFill>
                            <a:schemeClr val="accent2"/>
                          </a:solidFill>
                        </a:ln>
                        <a:scene3d>
                          <a:camera prst="isometricOffAxis2Left"/>
                          <a:lightRig rig="threePt" dir="t"/>
                        </a:scene3d>
                      </p:spPr>
                    </p:pic>
                    <p:pic>
                      <p:nvPicPr>
                        <p:cNvPr id="88" name="Picture 87">
                          <a:extLst>
                            <a:ext uri="{FF2B5EF4-FFF2-40B4-BE49-F238E27FC236}">
                              <a16:creationId xmlns:a16="http://schemas.microsoft.com/office/drawing/2014/main" id="{987FF920-1F02-0343-B4D9-C9190F12E3D4}"/>
                            </a:ext>
                          </a:extLst>
                        </p:cNvPr>
                        <p:cNvPicPr>
                          <a:picLocks/>
                        </p:cNvPicPr>
                        <p:nvPr/>
                      </p:nvPicPr>
                      <p:blipFill>
                        <a:blip r:embed="rId20"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21">
                                  <a14:imgEffect>
                                    <a14:brightnessContrast bright="40000"/>
                                  </a14:imgEffect>
                                </a14:imgLayer>
                              </a14:imgProps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12127407" y="3004574"/>
                          <a:ext cx="978408" cy="548640"/>
                        </a:xfrm>
                        <a:prstGeom prst="rect">
                          <a:avLst/>
                        </a:prstGeom>
                        <a:ln w="12700">
                          <a:solidFill>
                            <a:schemeClr val="accent2"/>
                          </a:solidFill>
                        </a:ln>
                        <a:scene3d>
                          <a:camera prst="isometricOffAxis2Left"/>
                          <a:lightRig rig="threePt" dir="t"/>
                        </a:scene3d>
                      </p:spPr>
                    </p:pic>
                    <p:pic>
                      <p:nvPicPr>
                        <p:cNvPr id="89" name="Picture 88">
                          <a:extLst>
                            <a:ext uri="{FF2B5EF4-FFF2-40B4-BE49-F238E27FC236}">
                              <a16:creationId xmlns:a16="http://schemas.microsoft.com/office/drawing/2014/main" id="{7063E2DB-031E-AA47-8094-6BE180249348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4"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5">
                                  <a14:imgEffect>
                                    <a14:brightnessContrast bright="40000"/>
                                  </a14:imgEffect>
                                </a14:imgLayer>
                              </a14:imgProps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12080445" y="3041555"/>
                          <a:ext cx="978408" cy="548640"/>
                        </a:xfrm>
                        <a:prstGeom prst="rect">
                          <a:avLst/>
                        </a:prstGeom>
                        <a:ln w="12700">
                          <a:solidFill>
                            <a:schemeClr val="accent2"/>
                          </a:solidFill>
                        </a:ln>
                        <a:scene3d>
                          <a:camera prst="isometricOffAxis2Left"/>
                          <a:lightRig rig="threePt" dir="t"/>
                        </a:scene3d>
                      </p:spPr>
                    </p:pic>
                  </p:grpSp>
                </p:grpSp>
                <p:grpSp>
                  <p:nvGrpSpPr>
                    <p:cNvPr id="66" name="Group 65">
                      <a:extLst>
                        <a:ext uri="{FF2B5EF4-FFF2-40B4-BE49-F238E27FC236}">
                          <a16:creationId xmlns:a16="http://schemas.microsoft.com/office/drawing/2014/main" id="{EC8A1410-0CBC-AD4C-9A1C-0CE16F6EF29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242469" y="4576390"/>
                      <a:ext cx="1119298" cy="1591682"/>
                      <a:chOff x="3255178" y="4576390"/>
                      <a:chExt cx="1119298" cy="1591682"/>
                    </a:xfrm>
                  </p:grpSpPr>
                  <p:grpSp>
                    <p:nvGrpSpPr>
                      <p:cNvPr id="76" name="Group 75">
                        <a:extLst>
                          <a:ext uri="{FF2B5EF4-FFF2-40B4-BE49-F238E27FC236}">
                            <a16:creationId xmlns:a16="http://schemas.microsoft.com/office/drawing/2014/main" id="{8939FD22-BB6F-2146-AB0F-AC93D0F1D08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255178" y="5510639"/>
                        <a:ext cx="1119298" cy="657433"/>
                        <a:chOff x="12080445" y="2926012"/>
                        <a:chExt cx="1119298" cy="657433"/>
                      </a:xfrm>
                    </p:grpSpPr>
                    <p:pic>
                      <p:nvPicPr>
                        <p:cNvPr id="80" name="Picture 79">
                          <a:extLst>
                            <a:ext uri="{FF2B5EF4-FFF2-40B4-BE49-F238E27FC236}">
                              <a16:creationId xmlns:a16="http://schemas.microsoft.com/office/drawing/2014/main" id="{BB6476E9-6278-1646-9A3A-EA1A83F61302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6"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7">
                                  <a14:imgEffect>
                                    <a14:brightnessContrast bright="40000"/>
                                  </a14:imgEffect>
                                </a14:imgLayer>
                              </a14:imgProps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12221334" y="2926012"/>
                          <a:ext cx="978409" cy="548640"/>
                        </a:xfrm>
                        <a:prstGeom prst="rect">
                          <a:avLst/>
                        </a:prstGeom>
                        <a:ln w="12700">
                          <a:solidFill>
                            <a:schemeClr val="accent2"/>
                          </a:solidFill>
                        </a:ln>
                        <a:scene3d>
                          <a:camera prst="isometricOffAxis2Left"/>
                          <a:lightRig rig="threePt" dir="t"/>
                        </a:scene3d>
                      </p:spPr>
                    </p:pic>
                    <p:pic>
                      <p:nvPicPr>
                        <p:cNvPr id="81" name="Picture 80">
                          <a:extLst>
                            <a:ext uri="{FF2B5EF4-FFF2-40B4-BE49-F238E27FC236}">
                              <a16:creationId xmlns:a16="http://schemas.microsoft.com/office/drawing/2014/main" id="{08FCCC99-5B64-1547-AD13-599CD475DD57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10"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11">
                                  <a14:imgEffect>
                                    <a14:brightnessContrast bright="40000"/>
                                  </a14:imgEffect>
                                </a14:imgLayer>
                              </a14:imgProps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12174371" y="2962276"/>
                          <a:ext cx="978409" cy="548640"/>
                        </a:xfrm>
                        <a:prstGeom prst="rect">
                          <a:avLst/>
                        </a:prstGeom>
                        <a:ln w="12700">
                          <a:solidFill>
                            <a:schemeClr val="accent2"/>
                          </a:solidFill>
                        </a:ln>
                        <a:scene3d>
                          <a:camera prst="isometricOffAxis2Left"/>
                          <a:lightRig rig="threePt" dir="t"/>
                        </a:scene3d>
                      </p:spPr>
                    </p:pic>
                    <p:pic>
                      <p:nvPicPr>
                        <p:cNvPr id="82" name="Picture 81">
                          <a:extLst>
                            <a:ext uri="{FF2B5EF4-FFF2-40B4-BE49-F238E27FC236}">
                              <a16:creationId xmlns:a16="http://schemas.microsoft.com/office/drawing/2014/main" id="{DAC718EE-B5B3-B042-B730-23EEE525B9F8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14"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15">
                                  <a14:imgEffect>
                                    <a14:brightnessContrast bright="40000"/>
                                  </a14:imgEffect>
                                </a14:imgLayer>
                              </a14:imgProps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12127408" y="2998540"/>
                          <a:ext cx="978409" cy="548640"/>
                        </a:xfrm>
                        <a:prstGeom prst="rect">
                          <a:avLst/>
                        </a:prstGeom>
                        <a:ln w="12700">
                          <a:solidFill>
                            <a:schemeClr val="accent2"/>
                          </a:solidFill>
                        </a:ln>
                        <a:scene3d>
                          <a:camera prst="isometricOffAxis2Left"/>
                          <a:lightRig rig="threePt" dir="t"/>
                        </a:scene3d>
                      </p:spPr>
                    </p:pic>
                    <p:pic>
                      <p:nvPicPr>
                        <p:cNvPr id="83" name="Picture 82">
                          <a:extLst>
                            <a:ext uri="{FF2B5EF4-FFF2-40B4-BE49-F238E27FC236}">
                              <a16:creationId xmlns:a16="http://schemas.microsoft.com/office/drawing/2014/main" id="{8EAD525B-7BED-984A-A14F-3F7B4F17629C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8"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9">
                                  <a14:imgEffect>
                                    <a14:brightnessContrast bright="40000"/>
                                  </a14:imgEffect>
                                </a14:imgLayer>
                              </a14:imgProps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12080445" y="3034805"/>
                          <a:ext cx="978409" cy="548640"/>
                        </a:xfrm>
                        <a:prstGeom prst="rect">
                          <a:avLst/>
                        </a:prstGeom>
                        <a:ln w="12700">
                          <a:solidFill>
                            <a:schemeClr val="accent2"/>
                          </a:solidFill>
                        </a:ln>
                        <a:scene3d>
                          <a:camera prst="isometricOffAxis2Left"/>
                          <a:lightRig rig="threePt" dir="t"/>
                        </a:scene3d>
                      </p:spPr>
                    </p:pic>
                  </p:grpSp>
                  <p:grpSp>
                    <p:nvGrpSpPr>
                      <p:cNvPr id="77" name="Group 76">
                        <a:extLst>
                          <a:ext uri="{FF2B5EF4-FFF2-40B4-BE49-F238E27FC236}">
                            <a16:creationId xmlns:a16="http://schemas.microsoft.com/office/drawing/2014/main" id="{B571B21A-1924-414F-A070-F3A2281F04F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357627" y="4576390"/>
                        <a:ext cx="914400" cy="894459"/>
                        <a:chOff x="2184801" y="4557910"/>
                        <a:chExt cx="914400" cy="894459"/>
                      </a:xfrm>
                    </p:grpSpPr>
                    <mc:AlternateContent xmlns:mc="http://schemas.openxmlformats.org/markup-compatibility/2006" xmlns:a14="http://schemas.microsoft.com/office/drawing/2010/main">
                      <mc:Choice Requires="a14">
                        <p:sp>
                          <p:nvSpPr>
                            <p:cNvPr id="78" name="Google Shape;70;p15">
                              <a:extLst>
                                <a:ext uri="{FF2B5EF4-FFF2-40B4-BE49-F238E27FC236}">
                                  <a16:creationId xmlns:a16="http://schemas.microsoft.com/office/drawing/2014/main" id="{B475927D-7BD2-0145-A96B-F99761BEAD71}"/>
                                </a:ext>
                              </a:extLst>
                            </p:cNvPr>
                            <p:cNvSpPr>
                              <a:spLocks noChangeAspect="1"/>
                            </p:cNvSpPr>
                            <p:nvPr/>
                          </p:nvSpPr>
                          <p:spPr>
                            <a:xfrm>
                              <a:off x="2184801" y="4557910"/>
                              <a:ext cx="914400" cy="645458"/>
                            </a:xfrm>
                            <a:prstGeom prst="trapezoid">
                              <a:avLst>
                                <a:gd name="adj" fmla="val 31932"/>
                              </a:avLst>
                            </a:prstGeom>
                            <a:solidFill>
                              <a:srgbClr val="E31A1C">
                                <a:alpha val="25000"/>
                              </a:srgbClr>
                            </a:solidFill>
                            <a:ln w="9525" cap="flat" cmpd="sng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vert="horz" wrap="square" lIns="137138" tIns="137138" rIns="137138" bIns="137138" anchor="ctr" anchorCtr="0">
                              <a:noAutofit/>
                            </a:bodyPr>
                            <a:lstStyle/>
                            <a:p>
                              <a:pPr algn="r"/>
                              <a14:m>
                                <m:oMathPara xmlns:m="http://schemas.openxmlformats.org/officeDocument/2006/math">
                                  <m:oMathParaPr>
                                    <m:jc m:val="center"/>
                                  </m:oMathParaPr>
                                  <m:oMath xmlns:m="http://schemas.openxmlformats.org/officeDocument/2006/math">
                                    <m:r>
                                      <a:rPr lang="en-US" sz="1600" i="1">
                                        <a:solidFill>
                                          <a:srgbClr val="E31A1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oMath>
                                </m:oMathPara>
                              </a14:m>
                              <a:endParaRPr lang="ar-SA" sz="1600" dirty="0">
                                <a:solidFill>
                                  <a:srgbClr val="E31A1C"/>
                                </a:solidFill>
                                <a:latin typeface="Times" pitchFamily="2" charset="0"/>
                              </a:endParaRPr>
                            </a:p>
                          </p:txBody>
                        </p:sp>
                      </mc:Choice>
                      <mc:Fallback xmlns="">
                        <p:sp>
                          <p:nvSpPr>
                            <p:cNvPr id="707" name="Google Shape;70;p15">
                              <a:extLst>
                                <a:ext uri="{FF2B5EF4-FFF2-40B4-BE49-F238E27FC236}">
                                  <a16:creationId xmlns:a16="http://schemas.microsoft.com/office/drawing/2014/main" id="{4741E11C-3769-EE45-9849-96325FDA14BB}"/>
                                </a:ext>
                              </a:extLst>
                            </p:cNvPr>
                            <p:cNvSpPr>
                              <a:spLocks noRot="1" noChangeAspect="1" noMove="1" noResize="1" noEditPoints="1" noAdjustHandles="1" noChangeArrowheads="1" noChangeShapeType="1" noTextEdit="1"/>
                            </p:cNvSpPr>
                            <p:nvPr/>
                          </p:nvSpPr>
                          <p:spPr>
                            <a:xfrm>
                              <a:off x="2184801" y="4557910"/>
                              <a:ext cx="914400" cy="645458"/>
                            </a:xfrm>
                            <a:prstGeom prst="trapezoid">
                              <a:avLst>
                                <a:gd name="adj" fmla="val 31932"/>
                              </a:avLst>
                            </a:prstGeom>
                            <a:blipFill>
                              <a:blip r:embed="rId22"/>
                              <a:stretch>
                                <a:fillRect b="-14706"/>
                              </a:stretch>
                            </a:blipFill>
                            <a:ln w="9525" cap="flat" cmpd="sng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/>
                            <a:lstStyle/>
                            <a:p>
                              <a:r>
                                <a:rPr lang="en-US">
                                  <a:noFill/>
                                </a:rPr>
                                <a:t> </a:t>
                              </a:r>
                            </a:p>
                          </p:txBody>
                        </p:sp>
                      </mc:Fallback>
                    </mc:AlternateContent>
                    <p:cxnSp>
                      <p:nvCxnSpPr>
                        <p:cNvPr id="79" name="Straight Arrow Connector 78">
                          <a:extLst>
                            <a:ext uri="{FF2B5EF4-FFF2-40B4-BE49-F238E27FC236}">
                              <a16:creationId xmlns:a16="http://schemas.microsoft.com/office/drawing/2014/main" id="{300D490E-FAD4-0142-9972-BD8A75546803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V="1">
                          <a:off x="2606779" y="5203368"/>
                          <a:ext cx="1" cy="249001"/>
                        </a:xfrm>
                        <a:prstGeom prst="straightConnector1">
                          <a:avLst/>
                        </a:prstGeom>
                        <a:ln w="19050">
                          <a:solidFill>
                            <a:schemeClr val="tx1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</p:grpSp>
                <p:grpSp>
                  <p:nvGrpSpPr>
                    <p:cNvPr id="67" name="Group 66">
                      <a:extLst>
                        <a:ext uri="{FF2B5EF4-FFF2-40B4-BE49-F238E27FC236}">
                          <a16:creationId xmlns:a16="http://schemas.microsoft.com/office/drawing/2014/main" id="{A08726B0-2B38-3445-8F52-9F74B24C771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402586" y="4576390"/>
                      <a:ext cx="1117031" cy="1597211"/>
                      <a:chOff x="5182066" y="4576390"/>
                      <a:chExt cx="1117031" cy="1597211"/>
                    </a:xfrm>
                  </p:grpSpPr>
                  <p:grpSp>
                    <p:nvGrpSpPr>
                      <p:cNvPr id="68" name="Group 67">
                        <a:extLst>
                          <a:ext uri="{FF2B5EF4-FFF2-40B4-BE49-F238E27FC236}">
                            <a16:creationId xmlns:a16="http://schemas.microsoft.com/office/drawing/2014/main" id="{1FA8E36E-A6CA-1B4D-9C99-E35885A0A78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5182066" y="5505109"/>
                        <a:ext cx="1117031" cy="668492"/>
                        <a:chOff x="11402982" y="5559943"/>
                        <a:chExt cx="1117031" cy="668492"/>
                      </a:xfrm>
                    </p:grpSpPr>
                    <p:pic>
                      <p:nvPicPr>
                        <p:cNvPr id="72" name="Picture 71">
                          <a:extLst>
                            <a:ext uri="{FF2B5EF4-FFF2-40B4-BE49-F238E27FC236}">
                              <a16:creationId xmlns:a16="http://schemas.microsoft.com/office/drawing/2014/main" id="{BF67E640-A027-854C-9B72-0B296BD686EB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6"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7">
                                  <a14:imgEffect>
                                    <a14:brightnessContrast bright="40000"/>
                                  </a14:imgEffect>
                                </a14:imgLayer>
                              </a14:imgProps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11541604" y="5559943"/>
                          <a:ext cx="978409" cy="548640"/>
                        </a:xfrm>
                        <a:prstGeom prst="rect">
                          <a:avLst/>
                        </a:prstGeom>
                        <a:ln w="12700">
                          <a:solidFill>
                            <a:schemeClr val="accent2"/>
                          </a:solidFill>
                        </a:ln>
                        <a:scene3d>
                          <a:camera prst="isometricOffAxis2Left"/>
                          <a:lightRig rig="threePt" dir="t"/>
                        </a:scene3d>
                      </p:spPr>
                    </p:pic>
                    <p:pic>
                      <p:nvPicPr>
                        <p:cNvPr id="73" name="Picture 72">
                          <a:extLst>
                            <a:ext uri="{FF2B5EF4-FFF2-40B4-BE49-F238E27FC236}">
                              <a16:creationId xmlns:a16="http://schemas.microsoft.com/office/drawing/2014/main" id="{E9E396D4-E156-8C43-8C2B-0EE0091FA1B2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10"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11">
                                  <a14:imgEffect>
                                    <a14:brightnessContrast bright="40000"/>
                                  </a14:imgEffect>
                                </a14:imgLayer>
                              </a14:imgProps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11494641" y="5596207"/>
                          <a:ext cx="978409" cy="548640"/>
                        </a:xfrm>
                        <a:prstGeom prst="rect">
                          <a:avLst/>
                        </a:prstGeom>
                        <a:ln w="12700">
                          <a:solidFill>
                            <a:schemeClr val="accent2"/>
                          </a:solidFill>
                        </a:ln>
                        <a:scene3d>
                          <a:camera prst="isometricOffAxis2Left"/>
                          <a:lightRig rig="threePt" dir="t"/>
                        </a:scene3d>
                      </p:spPr>
                    </p:pic>
                    <p:pic>
                      <p:nvPicPr>
                        <p:cNvPr id="74" name="Picture 73">
                          <a:extLst>
                            <a:ext uri="{FF2B5EF4-FFF2-40B4-BE49-F238E27FC236}">
                              <a16:creationId xmlns:a16="http://schemas.microsoft.com/office/drawing/2014/main" id="{DB264BCD-62D4-D543-B601-CC8FD2650C1F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6"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7">
                                  <a14:imgEffect>
                                    <a14:brightnessContrast bright="40000"/>
                                  </a14:imgEffect>
                                </a14:imgLayer>
                              </a14:imgProps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11449945" y="5638505"/>
                          <a:ext cx="978409" cy="548640"/>
                        </a:xfrm>
                        <a:prstGeom prst="rect">
                          <a:avLst/>
                        </a:prstGeom>
                        <a:ln w="12700">
                          <a:solidFill>
                            <a:schemeClr val="accent2"/>
                          </a:solidFill>
                        </a:ln>
                        <a:scene3d>
                          <a:camera prst="isometricOffAxis2Left"/>
                          <a:lightRig rig="threePt" dir="t"/>
                        </a:scene3d>
                      </p:spPr>
                    </p:pic>
                    <p:pic>
                      <p:nvPicPr>
                        <p:cNvPr id="75" name="Picture 74">
                          <a:extLst>
                            <a:ext uri="{FF2B5EF4-FFF2-40B4-BE49-F238E27FC236}">
                              <a16:creationId xmlns:a16="http://schemas.microsoft.com/office/drawing/2014/main" id="{F7FE57EC-AB57-5A4A-9420-5B2EFCAFCD6B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12"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13">
                                  <a14:imgEffect>
                                    <a14:brightnessContrast bright="40000"/>
                                  </a14:imgEffect>
                                </a14:imgLayer>
                              </a14:imgProps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11402982" y="5679795"/>
                          <a:ext cx="978408" cy="548640"/>
                        </a:xfrm>
                        <a:prstGeom prst="rect">
                          <a:avLst/>
                        </a:prstGeom>
                        <a:ln w="12700">
                          <a:solidFill>
                            <a:schemeClr val="accent2"/>
                          </a:solidFill>
                        </a:ln>
                        <a:scene3d>
                          <a:camera prst="isometricOffAxis2Left"/>
                          <a:lightRig rig="threePt" dir="t"/>
                        </a:scene3d>
                      </p:spPr>
                    </p:pic>
                  </p:grpSp>
                  <p:grpSp>
                    <p:nvGrpSpPr>
                      <p:cNvPr id="69" name="Group 68">
                        <a:extLst>
                          <a:ext uri="{FF2B5EF4-FFF2-40B4-BE49-F238E27FC236}">
                            <a16:creationId xmlns:a16="http://schemas.microsoft.com/office/drawing/2014/main" id="{9A577010-72E7-E343-B120-811DC9CEFC36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5283381" y="4576390"/>
                        <a:ext cx="914400" cy="894459"/>
                        <a:chOff x="2184801" y="4557910"/>
                        <a:chExt cx="914400" cy="894459"/>
                      </a:xfrm>
                    </p:grpSpPr>
                    <mc:AlternateContent xmlns:mc="http://schemas.openxmlformats.org/markup-compatibility/2006" xmlns:a14="http://schemas.microsoft.com/office/drawing/2010/main">
                      <mc:Choice Requires="a14">
                        <p:sp>
                          <p:nvSpPr>
                            <p:cNvPr id="70" name="Google Shape;70;p15">
                              <a:extLst>
                                <a:ext uri="{FF2B5EF4-FFF2-40B4-BE49-F238E27FC236}">
                                  <a16:creationId xmlns:a16="http://schemas.microsoft.com/office/drawing/2014/main" id="{FA2E09A5-112B-4D4A-9078-B86EFA55856C}"/>
                                </a:ext>
                              </a:extLst>
                            </p:cNvPr>
                            <p:cNvSpPr>
                              <a:spLocks noChangeAspect="1"/>
                            </p:cNvSpPr>
                            <p:nvPr/>
                          </p:nvSpPr>
                          <p:spPr>
                            <a:xfrm>
                              <a:off x="2184801" y="4557910"/>
                              <a:ext cx="914400" cy="645458"/>
                            </a:xfrm>
                            <a:prstGeom prst="trapezoid">
                              <a:avLst>
                                <a:gd name="adj" fmla="val 31932"/>
                              </a:avLst>
                            </a:prstGeom>
                            <a:solidFill>
                              <a:srgbClr val="E31A1C">
                                <a:alpha val="25000"/>
                              </a:srgbClr>
                            </a:solidFill>
                            <a:ln w="9525" cap="flat" cmpd="sng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vert="horz" wrap="square" lIns="137138" tIns="137138" rIns="137138" bIns="137138" anchor="ctr" anchorCtr="0">
                              <a:noAutofit/>
                            </a:bodyPr>
                            <a:lstStyle/>
                            <a:p>
                              <a:pPr algn="r"/>
                              <a14:m>
                                <m:oMathPara xmlns:m="http://schemas.openxmlformats.org/officeDocument/2006/math">
                                  <m:oMathParaPr>
                                    <m:jc m:val="center"/>
                                  </m:oMathParaPr>
                                  <m:oMath xmlns:m="http://schemas.openxmlformats.org/officeDocument/2006/math">
                                    <m:r>
                                      <a:rPr lang="en-US" sz="1600" i="1">
                                        <a:solidFill>
                                          <a:srgbClr val="E31A1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oMath>
                                </m:oMathPara>
                              </a14:m>
                              <a:endParaRPr lang="ar-SA" sz="1600" dirty="0">
                                <a:solidFill>
                                  <a:srgbClr val="E31A1C"/>
                                </a:solidFill>
                                <a:latin typeface="Times" pitchFamily="2" charset="0"/>
                              </a:endParaRPr>
                            </a:p>
                          </p:txBody>
                        </p:sp>
                      </mc:Choice>
                      <mc:Fallback xmlns="">
                        <p:sp>
                          <p:nvSpPr>
                            <p:cNvPr id="699" name="Google Shape;70;p15">
                              <a:extLst>
                                <a:ext uri="{FF2B5EF4-FFF2-40B4-BE49-F238E27FC236}">
                                  <a16:creationId xmlns:a16="http://schemas.microsoft.com/office/drawing/2014/main" id="{1D3DC7B3-1C16-894F-A94C-49FC0D89A553}"/>
                                </a:ext>
                              </a:extLst>
                            </p:cNvPr>
                            <p:cNvSpPr>
                              <a:spLocks noRot="1" noChangeAspect="1" noMove="1" noResize="1" noEditPoints="1" noAdjustHandles="1" noChangeArrowheads="1" noChangeShapeType="1" noTextEdit="1"/>
                            </p:cNvSpPr>
                            <p:nvPr/>
                          </p:nvSpPr>
                          <p:spPr>
                            <a:xfrm>
                              <a:off x="2184801" y="4557910"/>
                              <a:ext cx="914400" cy="645458"/>
                            </a:xfrm>
                            <a:prstGeom prst="trapezoid">
                              <a:avLst>
                                <a:gd name="adj" fmla="val 31932"/>
                              </a:avLst>
                            </a:prstGeom>
                            <a:blipFill>
                              <a:blip r:embed="rId23"/>
                              <a:stretch>
                                <a:fillRect b="-14706"/>
                              </a:stretch>
                            </a:blipFill>
                            <a:ln w="9525" cap="flat" cmpd="sng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/>
                            <a:lstStyle/>
                            <a:p>
                              <a:r>
                                <a:rPr lang="en-US">
                                  <a:noFill/>
                                </a:rPr>
                                <a:t> </a:t>
                              </a:r>
                            </a:p>
                          </p:txBody>
                        </p:sp>
                      </mc:Fallback>
                    </mc:AlternateContent>
                    <p:cxnSp>
                      <p:nvCxnSpPr>
                        <p:cNvPr id="71" name="Straight Arrow Connector 70">
                          <a:extLst>
                            <a:ext uri="{FF2B5EF4-FFF2-40B4-BE49-F238E27FC236}">
                              <a16:creationId xmlns:a16="http://schemas.microsoft.com/office/drawing/2014/main" id="{4660EA0D-4E18-0849-950A-5ED6BB330390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V="1">
                          <a:off x="2606779" y="5203368"/>
                          <a:ext cx="1" cy="249001"/>
                        </a:xfrm>
                        <a:prstGeom prst="straightConnector1">
                          <a:avLst/>
                        </a:prstGeom>
                        <a:ln w="19050">
                          <a:solidFill>
                            <a:schemeClr val="tx1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</p:grpSp>
              </p:grpSp>
              <p:sp>
                <p:nvSpPr>
                  <p:cNvPr id="62" name="Oval 61">
                    <a:extLst>
                      <a:ext uri="{FF2B5EF4-FFF2-40B4-BE49-F238E27FC236}">
                        <a16:creationId xmlns:a16="http://schemas.microsoft.com/office/drawing/2014/main" id="{B893D304-7CD3-6846-A5D0-B47F83FA914A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507257" y="3791478"/>
                    <a:ext cx="592099" cy="592100"/>
                  </a:xfrm>
                  <a:prstGeom prst="ellipse">
                    <a:avLst/>
                  </a:prstGeom>
                  <a:noFill/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r>
                      <a:rPr lang="en-US" sz="1200" b="1" i="1" dirty="0">
                        <a:solidFill>
                          <a:schemeClr val="tx1"/>
                        </a:solidFill>
                        <a:latin typeface="Times" pitchFamily="2" charset="0"/>
                      </a:rPr>
                      <a:t>pool</a:t>
                    </a:r>
                  </a:p>
                </p:txBody>
              </p:sp>
              <p:cxnSp>
                <p:nvCxnSpPr>
                  <p:cNvPr id="63" name="Straight Arrow Connector 62">
                    <a:extLst>
                      <a:ext uri="{FF2B5EF4-FFF2-40B4-BE49-F238E27FC236}">
                        <a16:creationId xmlns:a16="http://schemas.microsoft.com/office/drawing/2014/main" id="{0529DB33-4824-A844-B16C-9F919946448D}"/>
                      </a:ext>
                    </a:extLst>
                  </p:cNvPr>
                  <p:cNvCxnSpPr>
                    <a:cxnSpLocks/>
                    <a:stCxn id="78" idx="0"/>
                    <a:endCxn id="62" idx="4"/>
                  </p:cNvCxnSpPr>
                  <p:nvPr/>
                </p:nvCxnSpPr>
                <p:spPr>
                  <a:xfrm flipV="1">
                    <a:off x="3802117" y="4383577"/>
                    <a:ext cx="1190" cy="192813"/>
                  </a:xfrm>
                  <a:prstGeom prst="straightConnector1">
                    <a:avLst/>
                  </a:prstGeom>
                  <a:ln w="1905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4" name="Straight Arrow Connector 63">
                    <a:extLst>
                      <a:ext uri="{FF2B5EF4-FFF2-40B4-BE49-F238E27FC236}">
                        <a16:creationId xmlns:a16="http://schemas.microsoft.com/office/drawing/2014/main" id="{866E1CDB-7881-1A49-A1F5-8BD1490B39EF}"/>
                      </a:ext>
                    </a:extLst>
                  </p:cNvPr>
                  <p:cNvCxnSpPr>
                    <a:cxnSpLocks/>
                    <a:stCxn id="70" idx="0"/>
                    <a:endCxn id="62" idx="6"/>
                  </p:cNvCxnSpPr>
                  <p:nvPr/>
                </p:nvCxnSpPr>
                <p:spPr>
                  <a:xfrm flipH="1" flipV="1">
                    <a:off x="4099356" y="4087528"/>
                    <a:ext cx="861746" cy="488863"/>
                  </a:xfrm>
                  <a:prstGeom prst="straightConnector1">
                    <a:avLst/>
                  </a:prstGeom>
                  <a:ln w="1905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9E1A51EE-E306-7E42-83A8-E0F4EB512C00}"/>
                </a:ext>
              </a:extLst>
            </p:cNvPr>
            <p:cNvSpPr txBox="1"/>
            <p:nvPr/>
          </p:nvSpPr>
          <p:spPr>
            <a:xfrm>
              <a:off x="4843072" y="4808721"/>
              <a:ext cx="123129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>
                  <a:latin typeface="Times" pitchFamily="2" charset="0"/>
                </a:rPr>
                <a:t>Global Video </a:t>
              </a:r>
              <a:br>
                <a:rPr lang="en-US" sz="1400" b="1" dirty="0">
                  <a:latin typeface="Times" pitchFamily="2" charset="0"/>
                </a:rPr>
              </a:br>
              <a:r>
                <a:rPr lang="en-US" sz="1400" b="1" dirty="0">
                  <a:latin typeface="Times" pitchFamily="2" charset="0"/>
                </a:rPr>
                <a:t>Feature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3D2B6A9-4C09-8B4C-B685-2EDAB76A8CC5}"/>
              </a:ext>
            </a:extLst>
          </p:cNvPr>
          <p:cNvGrpSpPr/>
          <p:nvPr/>
        </p:nvGrpSpPr>
        <p:grpSpPr>
          <a:xfrm>
            <a:off x="6347677" y="2329799"/>
            <a:ext cx="1834557" cy="2529970"/>
            <a:chOff x="818389" y="4193828"/>
            <a:chExt cx="1834557" cy="252997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Google Shape;77;p15">
                  <a:extLst>
                    <a:ext uri="{FF2B5EF4-FFF2-40B4-BE49-F238E27FC236}">
                      <a16:creationId xmlns:a16="http://schemas.microsoft.com/office/drawing/2014/main" id="{FDCE47EC-9D18-FB47-98FB-BBA84EAC82CA}"/>
                    </a:ext>
                  </a:extLst>
                </p:cNvPr>
                <p:cNvSpPr txBox="1"/>
                <p:nvPr/>
              </p:nvSpPr>
              <p:spPr>
                <a:xfrm>
                  <a:off x="1779796" y="4193828"/>
                  <a:ext cx="422493" cy="54768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137138" tIns="137138" rIns="137138" bIns="137138" anchor="t" anchorCtr="0">
                  <a:no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>
                                <a:solidFill>
                                  <a:srgbClr val="1F78B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1F78B4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1F78B4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rgbClr val="1F78B4"/>
                    </a:solidFill>
                    <a:latin typeface="Times" pitchFamily="2" charset="0"/>
                  </a:endParaRPr>
                </a:p>
              </p:txBody>
            </p:sp>
          </mc:Choice>
          <mc:Fallback xmlns="">
            <p:sp>
              <p:nvSpPr>
                <p:cNvPr id="344" name="Google Shape;77;p15">
                  <a:extLst>
                    <a:ext uri="{FF2B5EF4-FFF2-40B4-BE49-F238E27FC236}">
                      <a16:creationId xmlns:a16="http://schemas.microsoft.com/office/drawing/2014/main" id="{2C716B8C-A6B3-564D-844F-9DA45326440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79796" y="4193828"/>
                  <a:ext cx="422493" cy="547688"/>
                </a:xfrm>
                <a:prstGeom prst="rect">
                  <a:avLst/>
                </a:prstGeom>
                <a:blipFill>
                  <a:blip r:embed="rId24"/>
                  <a:stretch>
                    <a:fillRect r="-2941" b="-15556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96B8CA35-770B-644A-BA26-E9A718AF8FE4}"/>
                </a:ext>
              </a:extLst>
            </p:cNvPr>
            <p:cNvGrpSpPr/>
            <p:nvPr/>
          </p:nvGrpSpPr>
          <p:grpSpPr>
            <a:xfrm>
              <a:off x="1329139" y="5021613"/>
              <a:ext cx="1323807" cy="1702185"/>
              <a:chOff x="3152924" y="4523226"/>
              <a:chExt cx="1323807" cy="1702185"/>
            </a:xfrm>
          </p:grpSpPr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C635B4A3-8B08-F047-AE85-D5C5FC588DC0}"/>
                  </a:ext>
                </a:extLst>
              </p:cNvPr>
              <p:cNvGrpSpPr/>
              <p:nvPr/>
            </p:nvGrpSpPr>
            <p:grpSpPr>
              <a:xfrm>
                <a:off x="3152924" y="5453300"/>
                <a:ext cx="1323807" cy="772111"/>
                <a:chOff x="11978191" y="2868673"/>
                <a:chExt cx="1323807" cy="772111"/>
              </a:xfrm>
            </p:grpSpPr>
            <p:pic>
              <p:nvPicPr>
                <p:cNvPr id="49" name="Picture 48">
                  <a:extLst>
                    <a:ext uri="{FF2B5EF4-FFF2-40B4-BE49-F238E27FC236}">
                      <a16:creationId xmlns:a16="http://schemas.microsoft.com/office/drawing/2014/main" id="{B2D9DA64-0A65-F24C-8C60-FB437BF777B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rightnessContrast bright="4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119080" y="2868673"/>
                  <a:ext cx="1182918" cy="663318"/>
                </a:xfrm>
                <a:prstGeom prst="rect">
                  <a:avLst/>
                </a:prstGeom>
                <a:ln w="19050">
                  <a:solidFill>
                    <a:srgbClr val="1F78B4"/>
                  </a:solidFill>
                </a:ln>
                <a:scene3d>
                  <a:camera prst="isometricOffAxis2Left"/>
                  <a:lightRig rig="threePt" dir="t"/>
                </a:scene3d>
              </p:spPr>
            </p:pic>
            <p:pic>
              <p:nvPicPr>
                <p:cNvPr id="50" name="Picture 49">
                  <a:extLst>
                    <a:ext uri="{FF2B5EF4-FFF2-40B4-BE49-F238E27FC236}">
                      <a16:creationId xmlns:a16="http://schemas.microsoft.com/office/drawing/2014/main" id="{09C3165A-3C7F-E747-B216-F8BD4D53D55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BEBA8EAE-BF5A-486C-A8C5-ECC9F3942E4B}">
                      <a14:imgProps xmlns:a14="http://schemas.microsoft.com/office/drawing/2010/main">
                        <a14:imgLayer r:embed="rId11">
                          <a14:imgEffect>
                            <a14:brightnessContrast bright="4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072117" y="2904937"/>
                  <a:ext cx="1182918" cy="663318"/>
                </a:xfrm>
                <a:prstGeom prst="rect">
                  <a:avLst/>
                </a:prstGeom>
                <a:ln w="19050">
                  <a:solidFill>
                    <a:srgbClr val="1F78B4"/>
                  </a:solidFill>
                </a:ln>
                <a:scene3d>
                  <a:camera prst="isometricOffAxis2Left"/>
                  <a:lightRig rig="threePt" dir="t"/>
                </a:scene3d>
              </p:spPr>
            </p:pic>
            <p:pic>
              <p:nvPicPr>
                <p:cNvPr id="51" name="Picture 50">
                  <a:extLst>
                    <a:ext uri="{FF2B5EF4-FFF2-40B4-BE49-F238E27FC236}">
                      <a16:creationId xmlns:a16="http://schemas.microsoft.com/office/drawing/2014/main" id="{AD0CF1EE-A645-D14E-8C13-33444D5CF82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>
                  <a:extLst>
                    <a:ext uri="{BEBA8EAE-BF5A-486C-A8C5-ECC9F3942E4B}">
                      <a14:imgProps xmlns:a14="http://schemas.microsoft.com/office/drawing/2010/main">
                        <a14:imgLayer r:embed="rId15">
                          <a14:imgEffect>
                            <a14:brightnessContrast bright="4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025154" y="2941201"/>
                  <a:ext cx="1182918" cy="663318"/>
                </a:xfrm>
                <a:prstGeom prst="rect">
                  <a:avLst/>
                </a:prstGeom>
                <a:ln w="19050">
                  <a:solidFill>
                    <a:srgbClr val="1F78B4"/>
                  </a:solidFill>
                </a:ln>
                <a:scene3d>
                  <a:camera prst="isometricOffAxis2Left"/>
                  <a:lightRig rig="threePt" dir="t"/>
                </a:scene3d>
              </p:spPr>
            </p:pic>
            <p:pic>
              <p:nvPicPr>
                <p:cNvPr id="52" name="Picture 51">
                  <a:extLst>
                    <a:ext uri="{FF2B5EF4-FFF2-40B4-BE49-F238E27FC236}">
                      <a16:creationId xmlns:a16="http://schemas.microsoft.com/office/drawing/2014/main" id="{1258EF53-9054-614D-9679-C859493BE9C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BEBA8EAE-BF5A-486C-A8C5-ECC9F3942E4B}">
                      <a14:imgProps xmlns:a14="http://schemas.microsoft.com/office/drawing/2010/main">
                        <a14:imgLayer r:embed="rId9">
                          <a14:imgEffect>
                            <a14:brightnessContrast bright="4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978191" y="2977466"/>
                  <a:ext cx="1182918" cy="663318"/>
                </a:xfrm>
                <a:prstGeom prst="rect">
                  <a:avLst/>
                </a:prstGeom>
                <a:ln w="19050">
                  <a:solidFill>
                    <a:srgbClr val="1F78B4"/>
                  </a:solidFill>
                </a:ln>
                <a:scene3d>
                  <a:camera prst="isometricOffAxis2Left"/>
                  <a:lightRig rig="threePt" dir="t"/>
                </a:scene3d>
              </p:spPr>
            </p:pic>
          </p:grpSp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987FF4C8-AA6D-5B4C-A2F0-207176DD178C}"/>
                  </a:ext>
                </a:extLst>
              </p:cNvPr>
              <p:cNvGrpSpPr/>
              <p:nvPr/>
            </p:nvGrpSpPr>
            <p:grpSpPr>
              <a:xfrm>
                <a:off x="3357627" y="4523226"/>
                <a:ext cx="914400" cy="894459"/>
                <a:chOff x="2184801" y="4504746"/>
                <a:chExt cx="914400" cy="894459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7" name="Google Shape;70;p15">
                      <a:extLst>
                        <a:ext uri="{FF2B5EF4-FFF2-40B4-BE49-F238E27FC236}">
                          <a16:creationId xmlns:a16="http://schemas.microsoft.com/office/drawing/2014/main" id="{2721D2AE-3853-0945-A72A-F71DB35826DB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2184801" y="4504746"/>
                      <a:ext cx="914400" cy="645458"/>
                    </a:xfrm>
                    <a:prstGeom prst="trapezoid">
                      <a:avLst>
                        <a:gd name="adj" fmla="val 31932"/>
                      </a:avLst>
                    </a:prstGeom>
                    <a:solidFill>
                      <a:srgbClr val="1F78B4">
                        <a:alpha val="25000"/>
                      </a:srgbClr>
                    </a:solidFill>
                    <a:ln w="9525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vert="horz" wrap="square" lIns="137138" tIns="137138" rIns="137138" bIns="137138" anchor="ctr" anchorCtr="0">
                      <a:noAutofit/>
                    </a:bodyPr>
                    <a:lstStyle/>
                    <a:p>
                      <a:pPr algn="r"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r>
                              <a:rPr lang="en-US" sz="2400" i="1">
                                <a:solidFill>
                                  <a:srgbClr val="1F78B4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oMath>
                        </m:oMathPara>
                      </a14:m>
                      <a:endParaRPr lang="ar-SA" sz="2400" dirty="0">
                        <a:solidFill>
                          <a:srgbClr val="1F78B4"/>
                        </a:solidFill>
                        <a:latin typeface="Times" pitchFamily="2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740" name="Google Shape;70;p15">
                      <a:extLst>
                        <a:ext uri="{FF2B5EF4-FFF2-40B4-BE49-F238E27FC236}">
                          <a16:creationId xmlns:a16="http://schemas.microsoft.com/office/drawing/2014/main" id="{C5F3094E-AD1F-FD4B-AF29-F1B965BB895A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184801" y="4504746"/>
                      <a:ext cx="914400" cy="645458"/>
                    </a:xfrm>
                    <a:prstGeom prst="trapezoid">
                      <a:avLst>
                        <a:gd name="adj" fmla="val 31932"/>
                      </a:avLst>
                    </a:prstGeom>
                    <a:blipFill>
                      <a:blip r:embed="rId25"/>
                      <a:stretch>
                        <a:fillRect b="-11538"/>
                      </a:stretch>
                    </a:blipFill>
                    <a:ln w="9525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48" name="Straight Arrow Connector 47">
                  <a:extLst>
                    <a:ext uri="{FF2B5EF4-FFF2-40B4-BE49-F238E27FC236}">
                      <a16:creationId xmlns:a16="http://schemas.microsoft.com/office/drawing/2014/main" id="{7516C206-CBE5-8241-BE10-095EC0867D0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606779" y="5150204"/>
                  <a:ext cx="1" cy="249001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4818D43D-7C7A-ED47-9C14-FBB1E033688F}"/>
                </a:ext>
              </a:extLst>
            </p:cNvPr>
            <p:cNvSpPr txBox="1"/>
            <p:nvPr/>
          </p:nvSpPr>
          <p:spPr>
            <a:xfrm>
              <a:off x="818389" y="4252116"/>
              <a:ext cx="103265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>
                  <a:latin typeface="Times" pitchFamily="2" charset="0"/>
                </a:rPr>
                <a:t>Local Clip </a:t>
              </a:r>
              <a:br>
                <a:rPr lang="en-US" sz="1400" b="1" dirty="0">
                  <a:latin typeface="Times" pitchFamily="2" charset="0"/>
                </a:rPr>
              </a:br>
              <a:r>
                <a:rPr lang="en-US" sz="1400" b="1" dirty="0">
                  <a:latin typeface="Times" pitchFamily="2" charset="0"/>
                </a:rPr>
                <a:t>Feature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C70D479-3AA3-8E4A-9A21-30A4048BAA2C}"/>
              </a:ext>
            </a:extLst>
          </p:cNvPr>
          <p:cNvGrpSpPr/>
          <p:nvPr/>
        </p:nvGrpSpPr>
        <p:grpSpPr>
          <a:xfrm>
            <a:off x="6681596" y="720991"/>
            <a:ext cx="1677468" cy="1302882"/>
            <a:chOff x="1152308" y="2585020"/>
            <a:chExt cx="1677468" cy="1302882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EC2AAE4E-CE8E-0A4B-B7D9-802103A8BDDE}"/>
                </a:ext>
              </a:extLst>
            </p:cNvPr>
            <p:cNvGrpSpPr/>
            <p:nvPr/>
          </p:nvGrpSpPr>
          <p:grpSpPr>
            <a:xfrm>
              <a:off x="1483719" y="3234051"/>
              <a:ext cx="1014646" cy="653851"/>
              <a:chOff x="778726" y="3530935"/>
              <a:chExt cx="1014646" cy="653851"/>
            </a:xfrm>
          </p:grpSpPr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9A710EED-0C8B-C94F-8BCB-F6380CDD56AB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778726" y="3530935"/>
                <a:ext cx="1014646" cy="653851"/>
                <a:chOff x="9908110" y="1095562"/>
                <a:chExt cx="567586" cy="365760"/>
              </a:xfrm>
            </p:grpSpPr>
            <p:grpSp>
              <p:nvGrpSpPr>
                <p:cNvPr id="35" name="Group 34">
                  <a:extLst>
                    <a:ext uri="{FF2B5EF4-FFF2-40B4-BE49-F238E27FC236}">
                      <a16:creationId xmlns:a16="http://schemas.microsoft.com/office/drawing/2014/main" id="{8E6E99EE-F5D1-F44D-9818-662424EAE4B3}"/>
                    </a:ext>
                  </a:extLst>
                </p:cNvPr>
                <p:cNvGrpSpPr/>
                <p:nvPr/>
              </p:nvGrpSpPr>
              <p:grpSpPr>
                <a:xfrm>
                  <a:off x="9953831" y="1141282"/>
                  <a:ext cx="478793" cy="274320"/>
                  <a:chOff x="9953831" y="1130810"/>
                  <a:chExt cx="478793" cy="274320"/>
                </a:xfrm>
              </p:grpSpPr>
              <p:grpSp>
                <p:nvGrpSpPr>
                  <p:cNvPr id="37" name="Group 36">
                    <a:extLst>
                      <a:ext uri="{FF2B5EF4-FFF2-40B4-BE49-F238E27FC236}">
                        <a16:creationId xmlns:a16="http://schemas.microsoft.com/office/drawing/2014/main" id="{337100FF-7864-4D4D-9293-8BE83D429E94}"/>
                      </a:ext>
                    </a:extLst>
                  </p:cNvPr>
                  <p:cNvGrpSpPr/>
                  <p:nvPr/>
                </p:nvGrpSpPr>
                <p:grpSpPr>
                  <a:xfrm>
                    <a:off x="9990870" y="1130810"/>
                    <a:ext cx="425047" cy="274320"/>
                    <a:chOff x="9990870" y="1130810"/>
                    <a:chExt cx="425047" cy="274320"/>
                  </a:xfrm>
                </p:grpSpPr>
                <p:sp>
                  <p:nvSpPr>
                    <p:cNvPr id="39" name="Rectangle 38">
                      <a:extLst>
                        <a:ext uri="{FF2B5EF4-FFF2-40B4-BE49-F238E27FC236}">
                          <a16:creationId xmlns:a16="http://schemas.microsoft.com/office/drawing/2014/main" id="{03A9588B-CB65-A641-9416-FB1F8FDEF851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10800000">
                      <a:off x="10324477" y="1313690"/>
                      <a:ext cx="91440" cy="91440"/>
                    </a:xfrm>
                    <a:prstGeom prst="rect">
                      <a:avLst/>
                    </a:prstGeom>
                    <a:solidFill>
                      <a:srgbClr val="7FC97F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37160" tIns="68580" rIns="137160" bIns="6858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en-US" sz="2101">
                        <a:latin typeface="Times" pitchFamily="2" charset="0"/>
                      </a:endParaRPr>
                    </a:p>
                  </p:txBody>
                </p:sp>
                <p:sp>
                  <p:nvSpPr>
                    <p:cNvPr id="40" name="Rectangle 39">
                      <a:extLst>
                        <a:ext uri="{FF2B5EF4-FFF2-40B4-BE49-F238E27FC236}">
                          <a16:creationId xmlns:a16="http://schemas.microsoft.com/office/drawing/2014/main" id="{C046E1F6-E77A-7C4B-8DF9-2B6CC21E7975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10800000">
                      <a:off x="10107361" y="1130810"/>
                      <a:ext cx="91440" cy="274320"/>
                    </a:xfrm>
                    <a:prstGeom prst="rect">
                      <a:avLst/>
                    </a:prstGeom>
                    <a:solidFill>
                      <a:srgbClr val="BEAED4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37160" tIns="68580" rIns="137160" bIns="6858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en-US" sz="2101" dirty="0">
                        <a:latin typeface="Times" pitchFamily="2" charset="0"/>
                      </a:endParaRPr>
                    </a:p>
                  </p:txBody>
                </p:sp>
                <p:sp>
                  <p:nvSpPr>
                    <p:cNvPr id="41" name="Rectangle 40">
                      <a:extLst>
                        <a:ext uri="{FF2B5EF4-FFF2-40B4-BE49-F238E27FC236}">
                          <a16:creationId xmlns:a16="http://schemas.microsoft.com/office/drawing/2014/main" id="{02A64203-117E-3A4D-B26D-389C8062706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10800000">
                      <a:off x="9990870" y="1222250"/>
                      <a:ext cx="91440" cy="182880"/>
                    </a:xfrm>
                    <a:prstGeom prst="rect">
                      <a:avLst/>
                    </a:prstGeom>
                    <a:solidFill>
                      <a:srgbClr val="FDC086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37160" tIns="68580" rIns="137160" bIns="6858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en-US" sz="2101" dirty="0">
                        <a:latin typeface="Times" pitchFamily="2" charset="0"/>
                      </a:endParaRPr>
                    </a:p>
                  </p:txBody>
                </p:sp>
              </p:grpSp>
              <p:cxnSp>
                <p:nvCxnSpPr>
                  <p:cNvPr id="38" name="Straight Connector 37">
                    <a:extLst>
                      <a:ext uri="{FF2B5EF4-FFF2-40B4-BE49-F238E27FC236}">
                        <a16:creationId xmlns:a16="http://schemas.microsoft.com/office/drawing/2014/main" id="{F843C541-5578-374B-B89B-33CA924D290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9953831" y="1400820"/>
                    <a:ext cx="478793" cy="0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36" name="Rounded Rectangle 35">
                  <a:extLst>
                    <a:ext uri="{FF2B5EF4-FFF2-40B4-BE49-F238E27FC236}">
                      <a16:creationId xmlns:a16="http://schemas.microsoft.com/office/drawing/2014/main" id="{408DEDB7-1A95-EA4D-B8C0-12BCBE62CC18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9908110" y="1095562"/>
                  <a:ext cx="567586" cy="365760"/>
                </a:xfrm>
                <a:prstGeom prst="roundRect">
                  <a:avLst/>
                </a:prstGeom>
                <a:noFill/>
                <a:ln w="9525" cmpd="sng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>
                    <a:latin typeface="Times" pitchFamily="2" charset="0"/>
                  </a:endParaRPr>
                </a:p>
              </p:txBody>
            </p:sp>
          </p:grp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17B5273-ECD2-3542-895C-3FE8E97DC447}"/>
                  </a:ext>
                </a:extLst>
              </p:cNvPr>
              <p:cNvSpPr txBox="1"/>
              <p:nvPr/>
            </p:nvSpPr>
            <p:spPr>
              <a:xfrm>
                <a:off x="1245573" y="3793071"/>
                <a:ext cx="33855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imes" pitchFamily="2" charset="0"/>
                  </a:rPr>
                  <a:t>…</a:t>
                </a:r>
              </a:p>
            </p:txBody>
          </p:sp>
        </p:grp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2F8E5BE-5925-F140-81D4-7919E2B9BCEC}"/>
                </a:ext>
              </a:extLst>
            </p:cNvPr>
            <p:cNvSpPr txBox="1"/>
            <p:nvPr/>
          </p:nvSpPr>
          <p:spPr>
            <a:xfrm>
              <a:off x="1152308" y="2585020"/>
              <a:ext cx="167746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b="1" dirty="0">
                  <a:latin typeface="Times" pitchFamily="2" charset="0"/>
                </a:rPr>
                <a:t>Action Label Classification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3088B38-1CDE-804C-B440-EE7EE8BCB60E}"/>
              </a:ext>
            </a:extLst>
          </p:cNvPr>
          <p:cNvGrpSpPr/>
          <p:nvPr/>
        </p:nvGrpSpPr>
        <p:grpSpPr>
          <a:xfrm>
            <a:off x="9007104" y="735741"/>
            <a:ext cx="2037686" cy="1288132"/>
            <a:chOff x="3477816" y="2599770"/>
            <a:chExt cx="2037686" cy="1288132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899A1219-33A6-1643-B972-00BB5749DCE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111930" y="3234051"/>
              <a:ext cx="769459" cy="653851"/>
              <a:chOff x="10026321" y="1095562"/>
              <a:chExt cx="430430" cy="365760"/>
            </a:xfrm>
          </p:grpSpPr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231D0D57-C8F4-584B-97B4-66ECF5ED858F}"/>
                  </a:ext>
                </a:extLst>
              </p:cNvPr>
              <p:cNvGrpSpPr/>
              <p:nvPr/>
            </p:nvGrpSpPr>
            <p:grpSpPr>
              <a:xfrm>
                <a:off x="10077916" y="1141282"/>
                <a:ext cx="333114" cy="274320"/>
                <a:chOff x="10077916" y="1130810"/>
                <a:chExt cx="333114" cy="274320"/>
              </a:xfrm>
            </p:grpSpPr>
            <p:grpSp>
              <p:nvGrpSpPr>
                <p:cNvPr id="27" name="Group 26">
                  <a:extLst>
                    <a:ext uri="{FF2B5EF4-FFF2-40B4-BE49-F238E27FC236}">
                      <a16:creationId xmlns:a16="http://schemas.microsoft.com/office/drawing/2014/main" id="{18112378-1279-5F49-AEE8-389A2026AABE}"/>
                    </a:ext>
                  </a:extLst>
                </p:cNvPr>
                <p:cNvGrpSpPr/>
                <p:nvPr/>
              </p:nvGrpSpPr>
              <p:grpSpPr>
                <a:xfrm>
                  <a:off x="10136710" y="1130810"/>
                  <a:ext cx="207929" cy="274320"/>
                  <a:chOff x="10136710" y="1130810"/>
                  <a:chExt cx="207929" cy="274320"/>
                </a:xfrm>
              </p:grpSpPr>
              <p:sp>
                <p:nvSpPr>
                  <p:cNvPr id="29" name="Rectangle 28">
                    <a:extLst>
                      <a:ext uri="{FF2B5EF4-FFF2-40B4-BE49-F238E27FC236}">
                        <a16:creationId xmlns:a16="http://schemas.microsoft.com/office/drawing/2014/main" id="{6772617B-6051-314B-AC85-9FEFEAD5CE10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10800000">
                    <a:off x="10253199" y="1130810"/>
                    <a:ext cx="91440" cy="274320"/>
                  </a:xfrm>
                  <a:prstGeom prst="rect">
                    <a:avLst/>
                  </a:prstGeom>
                  <a:solidFill>
                    <a:srgbClr val="7FC97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37160" tIns="68580" rIns="137160" bIns="6858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101">
                      <a:latin typeface="Times" pitchFamily="2" charset="0"/>
                    </a:endParaRPr>
                  </a:p>
                </p:txBody>
              </p:sp>
              <p:sp>
                <p:nvSpPr>
                  <p:cNvPr id="30" name="Rectangle 29">
                    <a:extLst>
                      <a:ext uri="{FF2B5EF4-FFF2-40B4-BE49-F238E27FC236}">
                        <a16:creationId xmlns:a16="http://schemas.microsoft.com/office/drawing/2014/main" id="{357E7393-CDF4-B945-9348-6C449CA3FF8C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10800000">
                    <a:off x="10136710" y="1336550"/>
                    <a:ext cx="91440" cy="68580"/>
                  </a:xfrm>
                  <a:prstGeom prst="rect">
                    <a:avLst/>
                  </a:prstGeom>
                  <a:solidFill>
                    <a:srgbClr val="BEAED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37160" tIns="68580" rIns="137160" bIns="6858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2101" dirty="0">
                      <a:latin typeface="Times" pitchFamily="2" charset="0"/>
                    </a:endParaRPr>
                  </a:p>
                </p:txBody>
              </p:sp>
            </p:grpSp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D89E4AF0-B333-F340-8B04-581368B8CBB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0077916" y="1400820"/>
                  <a:ext cx="333114" cy="0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6" name="Rounded Rectangle 25">
                <a:extLst>
                  <a:ext uri="{FF2B5EF4-FFF2-40B4-BE49-F238E27FC236}">
                    <a16:creationId xmlns:a16="http://schemas.microsoft.com/office/drawing/2014/main" id="{8B185E59-2C11-6E46-8BEA-50CA293D3F0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026321" y="1095562"/>
                <a:ext cx="430430" cy="365760"/>
              </a:xfrm>
              <a:prstGeom prst="roundRect">
                <a:avLst/>
              </a:prstGeom>
              <a:noFill/>
              <a:ln w="9525" cmpd="sng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latin typeface="Times" pitchFamily="2" charset="0"/>
                </a:endParaRPr>
              </a:p>
            </p:txBody>
          </p: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6E466B6-5F62-924A-9432-FEE098C20158}"/>
                </a:ext>
              </a:extLst>
            </p:cNvPr>
            <p:cNvSpPr txBox="1"/>
            <p:nvPr/>
          </p:nvSpPr>
          <p:spPr>
            <a:xfrm>
              <a:off x="3477816" y="2599770"/>
              <a:ext cx="20376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b="1" dirty="0">
                  <a:latin typeface="Times" pitchFamily="2" charset="0"/>
                </a:rPr>
                <a:t>Temporal Region Classification</a:t>
              </a:r>
            </a:p>
          </p:txBody>
        </p:sp>
      </p:grpSp>
      <p:sp>
        <p:nvSpPr>
          <p:cNvPr id="102" name="Title 4">
            <a:extLst>
              <a:ext uri="{FF2B5EF4-FFF2-40B4-BE49-F238E27FC236}">
                <a16:creationId xmlns:a16="http://schemas.microsoft.com/office/drawing/2014/main" id="{201EE9B7-E414-9C4E-B340-C710D52A4D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" y="274640"/>
            <a:ext cx="10972800" cy="1143000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  <a:latin typeface="+mn-lt"/>
              </a:rPr>
              <a:t>TSP Pipeline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9202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000"/>
    </mc:Choice>
    <mc:Fallback xmlns="">
      <p:transition advTm="4000"/>
    </mc:Fallback>
  </mc:AlternateContent>
  <p:extLst mod="1">
    <p:ext uri="{E180D4A7-C9FB-4DFB-919C-405C955672EB}">
      <p14:showEvtLst xmlns:p14="http://schemas.microsoft.com/office/powerpoint/2010/main">
        <p14:playEvt time="5342" objId="3"/>
        <p14:stopEvt time="18283" objId="3"/>
      </p14:showEvtLst>
    </p:ext>
  </p:extLs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3|3.7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3|3.7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3|3.7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3|3.7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3|3.7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3|3.7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3|3.7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3|3.7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3|3.7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3|3.7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3|3.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3|3.7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3|3.7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3|3.7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3|3.7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3|3.7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3|3.7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3|3.7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3|3.7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3|3.7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3|3.7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3|3.7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3|3.7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3|3.7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3|3.7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3|3.7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3|3.7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3|3.7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3|3.7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3|3.7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3|3.7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15145</TotalTime>
  <Words>1242</Words>
  <Application>Microsoft Macintosh PowerPoint</Application>
  <PresentationFormat>Widescreen</PresentationFormat>
  <Paragraphs>320</Paragraphs>
  <Slides>36</Slides>
  <Notes>36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2" baseType="lpstr">
      <vt:lpstr>Arial</vt:lpstr>
      <vt:lpstr>Calibri</vt:lpstr>
      <vt:lpstr>Cambria Math</vt:lpstr>
      <vt:lpstr>Helvetica</vt:lpstr>
      <vt:lpstr>Times</vt:lpstr>
      <vt:lpstr>Office Theme</vt:lpstr>
      <vt:lpstr>TSP: Temporally-Sensitive Pretraining of Video Encoders for Localization Tasks</vt:lpstr>
      <vt:lpstr>Motivation</vt:lpstr>
      <vt:lpstr>Motivation</vt:lpstr>
      <vt:lpstr>Motivation</vt:lpstr>
      <vt:lpstr>Motivation</vt:lpstr>
      <vt:lpstr>TSP Pipeline</vt:lpstr>
      <vt:lpstr>TSP Pipeline</vt:lpstr>
      <vt:lpstr>TSP Pipeline</vt:lpstr>
      <vt:lpstr>TSP Pipeline</vt:lpstr>
      <vt:lpstr>Target Tasks and Algorithms</vt:lpstr>
      <vt:lpstr>Target Tasks and Algorithms</vt:lpstr>
      <vt:lpstr>Experiments</vt:lpstr>
      <vt:lpstr>Ablation Studies Setup</vt:lpstr>
      <vt:lpstr>Ablation Studies Setup</vt:lpstr>
      <vt:lpstr>Ablation Studies Setup</vt:lpstr>
      <vt:lpstr>Ablation Studies Setup</vt:lpstr>
      <vt:lpstr>Ablation Studies Setup</vt:lpstr>
      <vt:lpstr>Ablation Studies Setup</vt:lpstr>
      <vt:lpstr>Study 1: Effects of TSP on Target Tasks</vt:lpstr>
      <vt:lpstr>Study 1: Effects of TSP on Target Tasks</vt:lpstr>
      <vt:lpstr>Study 2: TSP for Different Video Encoders</vt:lpstr>
      <vt:lpstr>Study 2: TSP for Different Video Encoders</vt:lpstr>
      <vt:lpstr>Study 3: TSP with Other Localization Algorithms</vt:lpstr>
      <vt:lpstr>Study 3: TSP with Other Localization Algorithms</vt:lpstr>
      <vt:lpstr>Study 4: TSP on Different Datasets</vt:lpstr>
      <vt:lpstr>Study 4: TSP on Different Datasets</vt:lpstr>
      <vt:lpstr>State-of-the-art Comparison</vt:lpstr>
      <vt:lpstr>TAL on ActivityNet and TAL on THUMOS14 </vt:lpstr>
      <vt:lpstr>Proposals and Dense-Captioning</vt:lpstr>
      <vt:lpstr>Analysis</vt:lpstr>
      <vt:lpstr>DETAD Analysis</vt:lpstr>
      <vt:lpstr>Feature Similarity</vt:lpstr>
      <vt:lpstr>Feature Similarity</vt:lpstr>
      <vt:lpstr>Feature Similarity</vt:lpstr>
      <vt:lpstr>Feature Similarity</vt:lpstr>
      <vt:lpstr>Code, Models, and Features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SoccerNet</dc:title>
  <dc:creator>Fabian Caba</dc:creator>
  <cp:lastModifiedBy>Humam Alwassel</cp:lastModifiedBy>
  <cp:revision>356</cp:revision>
  <cp:lastPrinted>2021-10-05T17:31:06Z</cp:lastPrinted>
  <dcterms:created xsi:type="dcterms:W3CDTF">2016-11-21T12:17:07Z</dcterms:created>
  <dcterms:modified xsi:type="dcterms:W3CDTF">2021-10-10T08:18:59Z</dcterms:modified>
</cp:coreProperties>
</file>